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3" r:id="rId2"/>
    <p:sldMasterId id="2147483656" r:id="rId3"/>
    <p:sldMasterId id="2147483659" r:id="rId4"/>
    <p:sldMasterId id="2147483673" r:id="rId5"/>
    <p:sldMasterId id="2147483679" r:id="rId6"/>
    <p:sldMasterId id="2147483662" r:id="rId7"/>
    <p:sldMasterId id="2147483675" r:id="rId8"/>
  </p:sldMasterIdLst>
  <p:notesMasterIdLst>
    <p:notesMasterId r:id="rId23"/>
  </p:notesMasterIdLst>
  <p:sldIdLst>
    <p:sldId id="649" r:id="rId9"/>
    <p:sldId id="258" r:id="rId10"/>
    <p:sldId id="640" r:id="rId11"/>
    <p:sldId id="509" r:id="rId12"/>
    <p:sldId id="502" r:id="rId13"/>
    <p:sldId id="503" r:id="rId14"/>
    <p:sldId id="641" r:id="rId15"/>
    <p:sldId id="604" r:id="rId16"/>
    <p:sldId id="585" r:id="rId17"/>
    <p:sldId id="642" r:id="rId18"/>
    <p:sldId id="644" r:id="rId19"/>
    <p:sldId id="646" r:id="rId20"/>
    <p:sldId id="648" r:id="rId21"/>
    <p:sldId id="291" r:id="rId2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C17"/>
    <a:srgbClr val="B2C300"/>
    <a:srgbClr val="899700"/>
    <a:srgbClr val="ABBB00"/>
    <a:srgbClr val="A8B900"/>
    <a:srgbClr val="367C22"/>
    <a:srgbClr val="282828"/>
    <a:srgbClr val="E3E3E3"/>
    <a:srgbClr val="313131"/>
    <a:srgbClr val="367E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75986" autoAdjust="0"/>
  </p:normalViewPr>
  <p:slideViewPr>
    <p:cSldViewPr snapToGrid="0" snapToObjects="1">
      <p:cViewPr varScale="1">
        <p:scale>
          <a:sx n="128" d="100"/>
          <a:sy n="128" d="100"/>
        </p:scale>
        <p:origin x="20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92"/>
    </p:cViewPr>
  </p:sorterViewPr>
  <p:notesViewPr>
    <p:cSldViewPr snapToGrid="0" snapToObjects="1">
      <p:cViewPr varScale="1">
        <p:scale>
          <a:sx n="51" d="100"/>
          <a:sy n="51" d="100"/>
        </p:scale>
        <p:origin x="-2712" y="-7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01360799-492C-F84F-A7B9-4A172874C08F}" type="datetimeFigureOut">
              <a:rPr lang="en-US" smtClean="0"/>
              <a:t>3/15/19</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54EAE90-1AE7-5B41-BFE4-EB0FF5C905E3}" type="slidenum">
              <a:rPr lang="en-US" smtClean="0"/>
              <a:t>‹#›</a:t>
            </a:fld>
            <a:endParaRPr lang="en-US" dirty="0"/>
          </a:p>
        </p:txBody>
      </p:sp>
    </p:spTree>
    <p:extLst>
      <p:ext uri="{BB962C8B-B14F-4D97-AF65-F5344CB8AC3E}">
        <p14:creationId xmlns:p14="http://schemas.microsoft.com/office/powerpoint/2010/main" val="42319975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your Do-it-Yourself guide</a:t>
            </a:r>
            <a:r>
              <a:rPr lang="en-US" baseline="0" dirty="0"/>
              <a:t> to building a business case to develop your emerging professionals!</a:t>
            </a:r>
          </a:p>
          <a:p>
            <a:endParaRPr lang="en-US" baseline="0" dirty="0"/>
          </a:p>
        </p:txBody>
      </p:sp>
      <p:sp>
        <p:nvSpPr>
          <p:cNvPr id="4" name="Slide Number Placeholder 3"/>
          <p:cNvSpPr>
            <a:spLocks noGrp="1"/>
          </p:cNvSpPr>
          <p:nvPr>
            <p:ph type="sldNum" sz="quarter" idx="10"/>
          </p:nvPr>
        </p:nvSpPr>
        <p:spPr/>
        <p:txBody>
          <a:bodyPr/>
          <a:lstStyle/>
          <a:p>
            <a:fld id="{D54EAE90-1AE7-5B41-BFE4-EB0FF5C905E3}" type="slidenum">
              <a:rPr lang="en-US" smtClean="0"/>
              <a:t>1</a:t>
            </a:fld>
            <a:endParaRPr lang="en-US" dirty="0"/>
          </a:p>
        </p:txBody>
      </p:sp>
    </p:spTree>
    <p:extLst>
      <p:ext uri="{BB962C8B-B14F-4D97-AF65-F5344CB8AC3E}">
        <p14:creationId xmlns:p14="http://schemas.microsoft.com/office/powerpoint/2010/main" val="350629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old model investment model for employee learning and development was to spend about 80% of the budget on about 10-20% of the population. Examples include Executive and High Potential Leadership programs. Although these programs serve a purpose, they are very expensive and only touch a very small percentage of our workforce! </a:t>
            </a:r>
          </a:p>
          <a:p>
            <a:endParaRPr lang="en-US" baseline="0" dirty="0"/>
          </a:p>
          <a:p>
            <a:r>
              <a:rPr lang="en-US" baseline="0" dirty="0"/>
              <a:t>They also don’t solve for the turnover issues we experience with our largest segment of the workforce.</a:t>
            </a:r>
          </a:p>
          <a:p>
            <a:endParaRPr lang="en-US" baseline="0" dirty="0"/>
          </a:p>
          <a:p>
            <a:r>
              <a:rPr lang="en-US" baseline="0" dirty="0"/>
              <a:t>The new model is to dedicate approximately 40-80% of our development resources to the largest segment of the workforce. This can be seen in investments in the front lines as well as middle of the organization. Examples include: Early career development programs, peer mentorships, career pathing software as well as first time manager training. </a:t>
            </a:r>
          </a:p>
        </p:txBody>
      </p:sp>
      <p:sp>
        <p:nvSpPr>
          <p:cNvPr id="4" name="Slide Number Placeholder 3"/>
          <p:cNvSpPr>
            <a:spLocks noGrp="1"/>
          </p:cNvSpPr>
          <p:nvPr>
            <p:ph type="sldNum" sz="quarter" idx="10"/>
          </p:nvPr>
        </p:nvSpPr>
        <p:spPr/>
        <p:txBody>
          <a:bodyPr/>
          <a:lstStyle/>
          <a:p>
            <a:fld id="{D54EAE90-1AE7-5B41-BFE4-EB0FF5C905E3}" type="slidenum">
              <a:rPr lang="en-US" smtClean="0"/>
              <a:t>10</a:t>
            </a:fld>
            <a:endParaRPr lang="en-US" dirty="0"/>
          </a:p>
        </p:txBody>
      </p:sp>
    </p:spTree>
    <p:extLst>
      <p:ext uri="{BB962C8B-B14F-4D97-AF65-F5344CB8AC3E}">
        <p14:creationId xmlns:p14="http://schemas.microsoft.com/office/powerpoint/2010/main" val="32638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Our</a:t>
            </a:r>
            <a:r>
              <a:rPr lang="en-US" baseline="0" dirty="0"/>
              <a:t> employees crave formal career development. They ask for more feedback and coaching. However, manager’s don’t always have the time or skill to consistently address this need.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Our manager’s complain that their youngest employees demand more of their time, but aren’t always prepared with a clear or realistic “ask”.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AccelerateME program closes this gap by putting emerging professionals in the driver’s seat of their career path. They increase their self awareness, get anonymous feedback through a mobile feedback tool and are taught how to take ownership of their development. </a:t>
            </a:r>
          </a:p>
          <a:p>
            <a:pPr marL="0" marR="0" indent="0" algn="l" defTabSz="457200" rtl="0" eaLnBrk="1" fontAlgn="auto" latinLnBrk="0" hangingPunct="1">
              <a:lnSpc>
                <a:spcPct val="100000"/>
              </a:lnSpc>
              <a:spcBef>
                <a:spcPts val="0"/>
              </a:spcBef>
              <a:spcAft>
                <a:spcPts val="0"/>
              </a:spcAft>
              <a:buClrTx/>
              <a:buSzTx/>
              <a:buFontTx/>
              <a:buNone/>
              <a:tabLst/>
              <a:defRPr/>
            </a:pPr>
            <a:br>
              <a:rPr lang="en-US" baseline="0" dirty="0"/>
            </a:br>
            <a:r>
              <a:rPr lang="en-US" baseline="0" dirty="0"/>
              <a:t>Download a program description here - </a:t>
            </a:r>
            <a:r>
              <a:rPr lang="en-US" sz="1200" b="1" dirty="0">
                <a:solidFill>
                  <a:schemeClr val="accent6">
                    <a:lumMod val="75000"/>
                  </a:schemeClr>
                </a:solidFill>
                <a:cs typeface="Calibri"/>
              </a:rPr>
              <a:t>http://info.careerrev.com/career-coaching-for-millenials</a:t>
            </a:r>
          </a:p>
          <a:p>
            <a:endParaRPr lang="en-US" dirty="0"/>
          </a:p>
        </p:txBody>
      </p:sp>
      <p:sp>
        <p:nvSpPr>
          <p:cNvPr id="4" name="Slide Number Placeholder 3"/>
          <p:cNvSpPr>
            <a:spLocks noGrp="1"/>
          </p:cNvSpPr>
          <p:nvPr>
            <p:ph type="sldNum" sz="quarter" idx="10"/>
          </p:nvPr>
        </p:nvSpPr>
        <p:spPr/>
        <p:txBody>
          <a:bodyPr/>
          <a:lstStyle/>
          <a:p>
            <a:fld id="{9B68CF15-FC94-C44D-BA22-50F4089A3971}" type="slidenum">
              <a:rPr lang="en-US" smtClean="0"/>
              <a:t>11</a:t>
            </a:fld>
            <a:endParaRPr lang="en-US" dirty="0"/>
          </a:p>
        </p:txBody>
      </p:sp>
    </p:spTree>
    <p:extLst>
      <p:ext uri="{BB962C8B-B14F-4D97-AF65-F5344CB8AC3E}">
        <p14:creationId xmlns:p14="http://schemas.microsoft.com/office/powerpoint/2010/main" val="55751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making a greater investment in our early career</a:t>
            </a:r>
            <a:r>
              <a:rPr lang="en-US" baseline="0" dirty="0"/>
              <a:t> segment we will have a direct impact on reducing turn over. </a:t>
            </a:r>
          </a:p>
          <a:p>
            <a:r>
              <a:rPr lang="en-US" baseline="0" dirty="0"/>
              <a:t>This will be seen by increasing engagement through an improved perception of career opportunities by the masses – not just the top 10%. </a:t>
            </a:r>
          </a:p>
          <a:p>
            <a:endParaRPr lang="en-US" baseline="0" dirty="0"/>
          </a:p>
          <a:p>
            <a:r>
              <a:rPr lang="en-US" baseline="0" dirty="0"/>
              <a:t>If people stay longer, we increase the size of our potential leadership pool. This results in stronger leadership bench strength overall. </a:t>
            </a:r>
          </a:p>
          <a:p>
            <a:endParaRPr lang="en-US" baseline="0" dirty="0"/>
          </a:p>
          <a:p>
            <a:r>
              <a:rPr lang="en-US" baseline="0" dirty="0"/>
              <a:t>Imagine the time each of our managers would get back if their employees took greater ownership of their career development. Managers could focus on solving problems and retaining top talent.</a:t>
            </a:r>
            <a:endParaRPr lang="en-US" dirty="0"/>
          </a:p>
        </p:txBody>
      </p:sp>
      <p:sp>
        <p:nvSpPr>
          <p:cNvPr id="4" name="Slide Number Placeholder 3"/>
          <p:cNvSpPr>
            <a:spLocks noGrp="1"/>
          </p:cNvSpPr>
          <p:nvPr>
            <p:ph type="sldNum" sz="quarter" idx="10"/>
          </p:nvPr>
        </p:nvSpPr>
        <p:spPr/>
        <p:txBody>
          <a:bodyPr/>
          <a:lstStyle/>
          <a:p>
            <a:fld id="{D54EAE90-1AE7-5B41-BFE4-EB0FF5C905E3}" type="slidenum">
              <a:rPr lang="en-US" smtClean="0"/>
              <a:t>12</a:t>
            </a:fld>
            <a:endParaRPr lang="en-US" dirty="0"/>
          </a:p>
        </p:txBody>
      </p:sp>
    </p:spTree>
    <p:extLst>
      <p:ext uri="{BB962C8B-B14F-4D97-AF65-F5344CB8AC3E}">
        <p14:creationId xmlns:p14="http://schemas.microsoft.com/office/powerpoint/2010/main" val="79777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a:t>
            </a:r>
            <a:r>
              <a:rPr lang="en-US" i="1" baseline="0" dirty="0"/>
              <a:t> All good pitches end with a call to action. </a:t>
            </a:r>
          </a:p>
          <a:p>
            <a:endParaRPr lang="en-US" baseline="0" dirty="0"/>
          </a:p>
          <a:p>
            <a:r>
              <a:rPr lang="en-US" i="1" baseline="0" dirty="0"/>
              <a:t>Think about what you’re asking for. </a:t>
            </a:r>
          </a:p>
          <a:p>
            <a:r>
              <a:rPr lang="en-US" i="1" baseline="0" dirty="0"/>
              <a:t>It could be:</a:t>
            </a:r>
          </a:p>
          <a:p>
            <a:pPr marL="171450" indent="-171450">
              <a:buFont typeface="Arial" panose="020B0604020202020204" pitchFamily="34" charset="0"/>
              <a:buChar char="•"/>
            </a:pPr>
            <a:r>
              <a:rPr lang="en-US" i="1" baseline="0" dirty="0"/>
              <a:t>A second meeting where you share more about your chosen solution</a:t>
            </a:r>
          </a:p>
          <a:p>
            <a:pPr marL="171450" indent="-171450">
              <a:buFont typeface="Arial" panose="020B0604020202020204" pitchFamily="34" charset="0"/>
              <a:buChar char="•"/>
            </a:pPr>
            <a:r>
              <a:rPr lang="en-US" i="1" baseline="0" dirty="0"/>
              <a:t>An executive sponsor to champion an “emerging professional career development” pilot</a:t>
            </a:r>
          </a:p>
          <a:p>
            <a:pPr marL="171450" indent="-171450">
              <a:buFont typeface="Arial" panose="020B0604020202020204" pitchFamily="34" charset="0"/>
              <a:buChar char="•"/>
            </a:pPr>
            <a:r>
              <a:rPr lang="en-US" i="1" baseline="0" dirty="0"/>
              <a:t>Approval to get certified in a DIY solution</a:t>
            </a:r>
          </a:p>
          <a:p>
            <a:pPr marL="171450" indent="-171450">
              <a:buFont typeface="Arial" panose="020B0604020202020204" pitchFamily="34" charset="0"/>
              <a:buChar char="•"/>
            </a:pPr>
            <a:endParaRPr lang="en-US" i="1" baseline="0" dirty="0"/>
          </a:p>
          <a:p>
            <a:pPr marL="0" indent="0">
              <a:buFont typeface="Arial" panose="020B0604020202020204" pitchFamily="34" charset="0"/>
              <a:buNone/>
            </a:pPr>
            <a:r>
              <a:rPr lang="en-US" i="1" baseline="0" dirty="0"/>
              <a:t>What ever your ask, be sure to be clear and have data to back it up. </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i="1" baseline="0" dirty="0"/>
              <a:t>Most of all, be prepared to get a “yes”!</a:t>
            </a:r>
          </a:p>
        </p:txBody>
      </p:sp>
      <p:sp>
        <p:nvSpPr>
          <p:cNvPr id="4" name="Slide Number Placeholder 3"/>
          <p:cNvSpPr>
            <a:spLocks noGrp="1"/>
          </p:cNvSpPr>
          <p:nvPr>
            <p:ph type="sldNum" sz="quarter" idx="10"/>
          </p:nvPr>
        </p:nvSpPr>
        <p:spPr/>
        <p:txBody>
          <a:bodyPr/>
          <a:lstStyle/>
          <a:p>
            <a:fld id="{D54EAE90-1AE7-5B41-BFE4-EB0FF5C905E3}" type="slidenum">
              <a:rPr lang="en-US" smtClean="0"/>
              <a:t>13</a:t>
            </a:fld>
            <a:endParaRPr lang="en-US" dirty="0"/>
          </a:p>
        </p:txBody>
      </p:sp>
    </p:spTree>
    <p:extLst>
      <p:ext uri="{BB962C8B-B14F-4D97-AF65-F5344CB8AC3E}">
        <p14:creationId xmlns:p14="http://schemas.microsoft.com/office/powerpoint/2010/main" val="298021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hope your business case presentation was a great success!</a:t>
            </a:r>
          </a:p>
          <a:p>
            <a:endParaRPr lang="en-US" baseline="0" dirty="0"/>
          </a:p>
          <a:p>
            <a:r>
              <a:rPr lang="en-US" baseline="0" dirty="0"/>
              <a:t>We’d love to </a:t>
            </a:r>
            <a:r>
              <a:rPr lang="en-US" b="1" baseline="0" dirty="0"/>
              <a:t>continue to help </a:t>
            </a:r>
            <a:r>
              <a:rPr lang="en-US" baseline="0" dirty="0"/>
              <a:t>you on your journey to attract, engage, develop and retain a new generation of talent. </a:t>
            </a:r>
          </a:p>
          <a:p>
            <a:br>
              <a:rPr lang="en-US" baseline="0" dirty="0"/>
            </a:br>
            <a:r>
              <a:rPr lang="en-US" baseline="0" dirty="0"/>
              <a:t>Ask about our </a:t>
            </a:r>
            <a:r>
              <a:rPr lang="en-US" b="1" baseline="0" dirty="0"/>
              <a:t>AccelerateME program </a:t>
            </a:r>
            <a:r>
              <a:rPr lang="en-US" baseline="0" dirty="0"/>
              <a:t>for early career professionals. Become certified so you can become the expert for your organization.</a:t>
            </a:r>
          </a:p>
          <a:p>
            <a:endParaRPr lang="en-US" baseline="0" dirty="0"/>
          </a:p>
          <a:p>
            <a:r>
              <a:rPr lang="en-US" baseline="0" dirty="0"/>
              <a:t>Check out our solutions and programs - https://careerrev.com/careerresources/</a:t>
            </a:r>
          </a:p>
          <a:p>
            <a:endParaRPr lang="en-US" baseline="0" dirty="0"/>
          </a:p>
        </p:txBody>
      </p:sp>
      <p:sp>
        <p:nvSpPr>
          <p:cNvPr id="4" name="Slide Number Placeholder 3"/>
          <p:cNvSpPr>
            <a:spLocks noGrp="1"/>
          </p:cNvSpPr>
          <p:nvPr>
            <p:ph type="sldNum" sz="quarter" idx="10"/>
          </p:nvPr>
        </p:nvSpPr>
        <p:spPr/>
        <p:txBody>
          <a:bodyPr/>
          <a:lstStyle/>
          <a:p>
            <a:fld id="{D54EAE90-1AE7-5B41-BFE4-EB0FF5C905E3}" type="slidenum">
              <a:rPr lang="en-US" smtClean="0"/>
              <a:t>14</a:t>
            </a:fld>
            <a:endParaRPr lang="en-US" dirty="0"/>
          </a:p>
        </p:txBody>
      </p:sp>
    </p:spTree>
    <p:extLst>
      <p:ext uri="{BB962C8B-B14F-4D97-AF65-F5344CB8AC3E}">
        <p14:creationId xmlns:p14="http://schemas.microsoft.com/office/powerpoint/2010/main" val="18174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company name and date</a:t>
            </a:r>
          </a:p>
        </p:txBody>
      </p:sp>
      <p:sp>
        <p:nvSpPr>
          <p:cNvPr id="4" name="Slide Number Placeholder 3"/>
          <p:cNvSpPr>
            <a:spLocks noGrp="1"/>
          </p:cNvSpPr>
          <p:nvPr>
            <p:ph type="sldNum" sz="quarter" idx="10"/>
          </p:nvPr>
        </p:nvSpPr>
        <p:spPr/>
        <p:txBody>
          <a:bodyPr/>
          <a:lstStyle/>
          <a:p>
            <a:fld id="{D54EAE90-1AE7-5B41-BFE4-EB0FF5C905E3}" type="slidenum">
              <a:rPr lang="en-US" smtClean="0"/>
              <a:t>2</a:t>
            </a:fld>
            <a:endParaRPr lang="en-US" dirty="0"/>
          </a:p>
        </p:txBody>
      </p:sp>
    </p:spTree>
    <p:extLst>
      <p:ext uri="{BB962C8B-B14F-4D97-AF65-F5344CB8AC3E}">
        <p14:creationId xmlns:p14="http://schemas.microsoft.com/office/powerpoint/2010/main" val="285867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workplace is in transformation!</a:t>
            </a:r>
            <a:r>
              <a:rPr lang="en-US" baseline="0" dirty="0"/>
              <a:t> </a:t>
            </a:r>
          </a:p>
          <a:p>
            <a:r>
              <a:rPr lang="en-US" baseline="0" dirty="0"/>
              <a:t>We have four generations – and soon to be five – working side by side.</a:t>
            </a:r>
          </a:p>
          <a:p>
            <a:endParaRPr lang="en-US" baseline="0" dirty="0"/>
          </a:p>
        </p:txBody>
      </p:sp>
      <p:sp>
        <p:nvSpPr>
          <p:cNvPr id="4" name="Slide Number Placeholder 3"/>
          <p:cNvSpPr>
            <a:spLocks noGrp="1"/>
          </p:cNvSpPr>
          <p:nvPr>
            <p:ph type="sldNum" sz="quarter" idx="10"/>
          </p:nvPr>
        </p:nvSpPr>
        <p:spPr/>
        <p:txBody>
          <a:bodyPr/>
          <a:lstStyle/>
          <a:p>
            <a:fld id="{D54EAE90-1AE7-5B41-BFE4-EB0FF5C905E3}" type="slidenum">
              <a:rPr lang="en-US" smtClean="0"/>
              <a:t>3</a:t>
            </a:fld>
            <a:endParaRPr lang="en-US" dirty="0"/>
          </a:p>
        </p:txBody>
      </p:sp>
    </p:spTree>
    <p:extLst>
      <p:ext uri="{BB962C8B-B14F-4D97-AF65-F5344CB8AC3E}">
        <p14:creationId xmlns:p14="http://schemas.microsoft.com/office/powerpoint/2010/main" val="427620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Department of Labor, by 2020 approximately half of the US workforce will be Millennial. </a:t>
            </a:r>
          </a:p>
          <a:p>
            <a:r>
              <a:rPr lang="en-US" baseline="0" dirty="0"/>
              <a:t>By 2025 that number rises to approximately 75%!</a:t>
            </a:r>
          </a:p>
          <a:p>
            <a:endParaRPr lang="en-US" baseline="0" dirty="0"/>
          </a:p>
          <a:p>
            <a:r>
              <a:rPr lang="en-US" baseline="0" dirty="0"/>
              <a:t>Millennials are defined as those 22-37 years old. Older Millennials (in their 30s) have sometimes been segmented into their own group called Xennials. They have been characterized as digital natives who seek purpose and freedom in their career paths.</a:t>
            </a:r>
          </a:p>
          <a:p>
            <a:endParaRPr lang="en-US" baseline="0" dirty="0"/>
          </a:p>
          <a:p>
            <a:r>
              <a:rPr lang="en-US" baseline="0" dirty="0"/>
              <a:t>Gen Z, those born after 1996 are another large generation and are starting to enter our workplaces in a big way. Like younger Millennials, they grew up with a cell phone and in a gig economy.</a:t>
            </a:r>
          </a:p>
          <a:p>
            <a:endParaRPr lang="en-US" baseline="0" dirty="0"/>
          </a:p>
          <a:p>
            <a:endParaRPr lang="en-US" dirty="0"/>
          </a:p>
          <a:p>
            <a:pPr lvl="1" algn="l"/>
            <a:endParaRPr lang="en-US" sz="1200" b="0" i="0" kern="1200" dirty="0">
              <a:solidFill>
                <a:schemeClr val="tx1"/>
              </a:solidFill>
              <a:effectLst/>
              <a:latin typeface="+mn-lt"/>
              <a:ea typeface="+mn-ea"/>
              <a:cs typeface="+mn-cs"/>
            </a:endParaRPr>
          </a:p>
          <a:p>
            <a:pPr lvl="1" algn="l"/>
            <a:endParaRPr lang="en-US" sz="1100" b="1" dirty="0"/>
          </a:p>
          <a:p>
            <a:endParaRPr lang="en-US" dirty="0"/>
          </a:p>
        </p:txBody>
      </p:sp>
      <p:sp>
        <p:nvSpPr>
          <p:cNvPr id="4" name="Slide Number Placeholder 3"/>
          <p:cNvSpPr>
            <a:spLocks noGrp="1"/>
          </p:cNvSpPr>
          <p:nvPr>
            <p:ph type="sldNum" sz="quarter" idx="10"/>
          </p:nvPr>
        </p:nvSpPr>
        <p:spPr/>
        <p:txBody>
          <a:bodyPr/>
          <a:lstStyle/>
          <a:p>
            <a:fld id="{D54EAE90-1AE7-5B41-BFE4-EB0FF5C905E3}" type="slidenum">
              <a:rPr lang="en-US" smtClean="0"/>
              <a:t>4</a:t>
            </a:fld>
            <a:endParaRPr lang="en-US" dirty="0"/>
          </a:p>
        </p:txBody>
      </p:sp>
    </p:spTree>
    <p:extLst>
      <p:ext uri="{BB962C8B-B14F-4D97-AF65-F5344CB8AC3E}">
        <p14:creationId xmlns:p14="http://schemas.microsoft.com/office/powerpoint/2010/main" val="209795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Gallup</a:t>
            </a:r>
            <a:r>
              <a:rPr lang="en-US" baseline="0" dirty="0"/>
              <a:t> (2017 Report) a little more than 50% of the workforce is “engaged” at work. That means that half are NOT engaged.</a:t>
            </a:r>
          </a:p>
          <a:p>
            <a:endParaRPr lang="en-US" baseline="0" dirty="0"/>
          </a:p>
          <a:p>
            <a:r>
              <a:rPr lang="en-US" baseline="0" dirty="0"/>
              <a:t>When we break the data down by age, we see that Millennials (24 - 37 years old) are the MOST disengaged group at work. </a:t>
            </a:r>
          </a:p>
          <a:p>
            <a:endParaRPr lang="en-US" baseline="0" dirty="0"/>
          </a:p>
          <a:p>
            <a:r>
              <a:rPr lang="en-US" baseline="0" dirty="0"/>
              <a:t>They are also more likely to voluntarily resign as soon as another opportunity presents itself, or sometimes with no new job at all.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54EAE90-1AE7-5B41-BFE4-EB0FF5C905E3}" type="slidenum">
              <a:rPr lang="en-US" smtClean="0"/>
              <a:t>5</a:t>
            </a:fld>
            <a:endParaRPr lang="en-US" dirty="0"/>
          </a:p>
        </p:txBody>
      </p:sp>
    </p:spTree>
    <p:extLst>
      <p:ext uri="{BB962C8B-B14F-4D97-AF65-F5344CB8AC3E}">
        <p14:creationId xmlns:p14="http://schemas.microsoft.com/office/powerpoint/2010/main" val="353090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1100" b="0" dirty="0"/>
              <a:t>We’ve all heard</a:t>
            </a:r>
            <a:r>
              <a:rPr lang="en-US" sz="1100" b="0" baseline="0" dirty="0"/>
              <a:t> our emerging professionals, whether in the hallways or on our engagement survey, tell us they don’t see a clear career path. They continue to ask for more feedback and training. </a:t>
            </a:r>
          </a:p>
          <a:p>
            <a:pPr lvl="1" algn="l"/>
            <a:endParaRPr lang="en-US" sz="1100" b="0" baseline="0" dirty="0"/>
          </a:p>
          <a:p>
            <a:pPr lvl="1" algn="l"/>
            <a:r>
              <a:rPr lang="en-US" sz="1100" b="0" baseline="0" dirty="0"/>
              <a:t>Research supports what we’re experiencing in our organization. </a:t>
            </a:r>
          </a:p>
          <a:p>
            <a:pPr lvl="1" algn="l"/>
            <a:endParaRPr lang="en-US" sz="1100" b="0" baseline="0" dirty="0"/>
          </a:p>
          <a:p>
            <a:pPr lvl="1" algn="l"/>
            <a:r>
              <a:rPr lang="en-US" sz="1100" b="0" baseline="0" dirty="0"/>
              <a:t>Price Waterhouse Coopers reports that personal learning and development is the number one benefit Millennials want.</a:t>
            </a:r>
          </a:p>
          <a:p>
            <a:pPr lvl="1" algn="l"/>
            <a:endParaRPr lang="en-US" sz="1100" b="0" dirty="0"/>
          </a:p>
        </p:txBody>
      </p:sp>
      <p:sp>
        <p:nvSpPr>
          <p:cNvPr id="4" name="Slide Number Placeholder 3"/>
          <p:cNvSpPr>
            <a:spLocks noGrp="1"/>
          </p:cNvSpPr>
          <p:nvPr>
            <p:ph type="sldNum" sz="quarter" idx="10"/>
          </p:nvPr>
        </p:nvSpPr>
        <p:spPr/>
        <p:txBody>
          <a:bodyPr/>
          <a:lstStyle/>
          <a:p>
            <a:fld id="{D54EAE90-1AE7-5B41-BFE4-EB0FF5C905E3}" type="slidenum">
              <a:rPr lang="en-US" smtClean="0"/>
              <a:t>6</a:t>
            </a:fld>
            <a:endParaRPr lang="en-US" dirty="0"/>
          </a:p>
        </p:txBody>
      </p:sp>
    </p:spTree>
    <p:extLst>
      <p:ext uri="{BB962C8B-B14F-4D97-AF65-F5344CB8AC3E}">
        <p14:creationId xmlns:p14="http://schemas.microsoft.com/office/powerpoint/2010/main" val="209795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half</a:t>
            </a:r>
            <a:r>
              <a:rPr lang="en-US" baseline="0" dirty="0"/>
              <a:t> of the equation is what our people managers are experiencing. </a:t>
            </a:r>
          </a:p>
          <a:p>
            <a:endParaRPr lang="en-US" baseline="0" dirty="0"/>
          </a:p>
          <a:p>
            <a:r>
              <a:rPr lang="en-US" baseline="0" dirty="0"/>
              <a:t>Many report frustration with younger employees asking for promotions without what they would consider “enough experience”. Even if they are ready, there simply aren’t enough leadership positions to promote everyone who deems themselves ready. </a:t>
            </a:r>
          </a:p>
          <a:p>
            <a:endParaRPr lang="en-US" baseline="0" dirty="0"/>
          </a:p>
          <a:p>
            <a:r>
              <a:rPr lang="en-US" baseline="0" dirty="0"/>
              <a:t>Managers share stories of employees asking for more flexibility, recognition and opportunities to work on higher value projects. </a:t>
            </a:r>
          </a:p>
          <a:p>
            <a:endParaRPr lang="en-US" baseline="0" dirty="0"/>
          </a:p>
          <a:p>
            <a:r>
              <a:rPr lang="en-US" baseline="0" dirty="0"/>
              <a:t>No matter how much training we provide to our managers, most will never be skilled career coaches. And the ones who are, often don’t have the time to address every career need of every employee.</a:t>
            </a:r>
          </a:p>
          <a:p>
            <a:endParaRPr lang="en-US" baseline="0" dirty="0"/>
          </a:p>
          <a:p>
            <a:r>
              <a:rPr lang="en-US" baseline="0" dirty="0"/>
              <a:t>As more Millennials and Gen Z enter our workplace, managers (regardless of their age) will continue to struggle to meet new demands on their time. </a:t>
            </a:r>
          </a:p>
          <a:p>
            <a:endParaRPr lang="en-US" baseline="0" dirty="0"/>
          </a:p>
        </p:txBody>
      </p:sp>
      <p:sp>
        <p:nvSpPr>
          <p:cNvPr id="4" name="Slide Number Placeholder 3"/>
          <p:cNvSpPr>
            <a:spLocks noGrp="1"/>
          </p:cNvSpPr>
          <p:nvPr>
            <p:ph type="sldNum" sz="quarter" idx="10"/>
          </p:nvPr>
        </p:nvSpPr>
        <p:spPr/>
        <p:txBody>
          <a:bodyPr/>
          <a:lstStyle/>
          <a:p>
            <a:fld id="{D54EAE90-1AE7-5B41-BFE4-EB0FF5C905E3}" type="slidenum">
              <a:rPr lang="en-US" smtClean="0"/>
              <a:t>7</a:t>
            </a:fld>
            <a:endParaRPr lang="en-US" dirty="0"/>
          </a:p>
        </p:txBody>
      </p:sp>
    </p:spTree>
    <p:extLst>
      <p:ext uri="{BB962C8B-B14F-4D97-AF65-F5344CB8AC3E}">
        <p14:creationId xmlns:p14="http://schemas.microsoft.com/office/powerpoint/2010/main" val="326385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slide</a:t>
            </a:r>
            <a:r>
              <a:rPr lang="en-US" i="1" baseline="0" dirty="0"/>
              <a:t> to show data relevant to your organization. </a:t>
            </a:r>
          </a:p>
          <a:p>
            <a:endParaRPr lang="en-US" baseline="0" dirty="0"/>
          </a:p>
          <a:p>
            <a:r>
              <a:rPr lang="en-US" i="1" baseline="0" dirty="0"/>
              <a:t>Instructions:</a:t>
            </a:r>
          </a:p>
          <a:p>
            <a:endParaRPr lang="en-US" baseline="0" dirty="0"/>
          </a:p>
          <a:p>
            <a:r>
              <a:rPr lang="en-US" i="1" u="none" baseline="0" dirty="0"/>
              <a:t>Customize to speak to your group. For example, some companies don’t like to use generational terms. Instead they will report a specific age range like “24-35 years old”.</a:t>
            </a:r>
          </a:p>
          <a:p>
            <a:endParaRPr lang="en-US" baseline="0" dirty="0"/>
          </a:p>
          <a:p>
            <a:r>
              <a:rPr lang="en-US" b="1" baseline="0" dirty="0"/>
              <a:t>Circle 1: </a:t>
            </a:r>
            <a:r>
              <a:rPr lang="en-US" baseline="0" dirty="0"/>
              <a:t>Report what percentage of your total population are “emerging professionals”. This can be a generational category, like “Millennial” or an age category like, “35 years old or younger”.</a:t>
            </a:r>
          </a:p>
          <a:p>
            <a:endParaRPr lang="en-US" baseline="0" dirty="0"/>
          </a:p>
          <a:p>
            <a:r>
              <a:rPr lang="en-US" b="1" baseline="0" dirty="0"/>
              <a:t>Circle 2: </a:t>
            </a:r>
            <a:r>
              <a:rPr lang="en-US" baseline="0" dirty="0"/>
              <a:t>Report any scores you have related to employee engagement. This can be in the form of a classic engagement survey or a piece of high level data that speaks to the happiness of the population you’re highlighting.</a:t>
            </a:r>
          </a:p>
          <a:p>
            <a:endParaRPr lang="en-US" baseline="0" dirty="0"/>
          </a:p>
          <a:p>
            <a:r>
              <a:rPr lang="en-US" b="1" baseline="0" dirty="0"/>
              <a:t>Circle 3: </a:t>
            </a:r>
            <a:r>
              <a:rPr lang="en-US" baseline="0" dirty="0"/>
              <a:t>Report what percentage of this population voluntarily leaves your organization. You can also use this circle to make a statement about the length of time this population stays. For example, “Those under 35 years old on average resign after only 18 months”. </a:t>
            </a:r>
          </a:p>
          <a:p>
            <a:endParaRPr lang="en-US" baseline="0" dirty="0"/>
          </a:p>
        </p:txBody>
      </p:sp>
      <p:sp>
        <p:nvSpPr>
          <p:cNvPr id="4" name="Slide Number Placeholder 3"/>
          <p:cNvSpPr>
            <a:spLocks noGrp="1"/>
          </p:cNvSpPr>
          <p:nvPr>
            <p:ph type="sldNum" sz="quarter" idx="10"/>
          </p:nvPr>
        </p:nvSpPr>
        <p:spPr/>
        <p:txBody>
          <a:bodyPr/>
          <a:lstStyle/>
          <a:p>
            <a:fld id="{D54EAE90-1AE7-5B41-BFE4-EB0FF5C905E3}" type="slidenum">
              <a:rPr lang="en-US" smtClean="0"/>
              <a:t>8</a:t>
            </a:fld>
            <a:endParaRPr lang="en-US" dirty="0"/>
          </a:p>
        </p:txBody>
      </p:sp>
    </p:spTree>
    <p:extLst>
      <p:ext uri="{BB962C8B-B14F-4D97-AF65-F5344CB8AC3E}">
        <p14:creationId xmlns:p14="http://schemas.microsoft.com/office/powerpoint/2010/main" val="249181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a:t>
            </a:r>
            <a:r>
              <a:rPr lang="en-US" sz="1200" b="0" i="0" kern="1200" baseline="0" dirty="0">
                <a:solidFill>
                  <a:schemeClr val="tx1"/>
                </a:solidFill>
                <a:effectLst/>
                <a:latin typeface="+mn-lt"/>
                <a:ea typeface="+mn-ea"/>
                <a:cs typeface="+mn-cs"/>
              </a:rPr>
              <a:t> this slide to report the impact of disengagement, attrition and/or any other pain point you’ve spoken to thus far. </a:t>
            </a:r>
          </a:p>
          <a:p>
            <a:endParaRPr lang="en-US" sz="1200" b="0" i="0" kern="1200" baseline="0" dirty="0">
              <a:solidFill>
                <a:schemeClr val="tx1"/>
              </a:solidFill>
              <a:effectLst/>
              <a:latin typeface="+mn-lt"/>
              <a:ea typeface="+mn-ea"/>
              <a:cs typeface="+mn-cs"/>
            </a:endParaRPr>
          </a:p>
          <a:p>
            <a:r>
              <a:rPr lang="en-US" sz="1200" b="0" i="0" u="sng" kern="1200" baseline="0" dirty="0">
                <a:solidFill>
                  <a:schemeClr val="tx1"/>
                </a:solidFill>
                <a:effectLst/>
                <a:latin typeface="+mn-lt"/>
                <a:ea typeface="+mn-ea"/>
                <a:cs typeface="+mn-cs"/>
              </a:rPr>
              <a:t>Calculation Tools:</a:t>
            </a:r>
          </a:p>
          <a:p>
            <a:endParaRPr lang="en-US" sz="1200" b="0" i="0" u="sng"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 </a:t>
            </a:r>
            <a:r>
              <a:rPr lang="en-US" sz="1200" b="1" i="0" kern="1200" baseline="0" dirty="0">
                <a:solidFill>
                  <a:schemeClr val="tx1"/>
                </a:solidFill>
                <a:effectLst/>
                <a:latin typeface="+mn-lt"/>
                <a:ea typeface="+mn-ea"/>
                <a:cs typeface="+mn-cs"/>
              </a:rPr>
              <a:t>Simple Cost of Turn Over </a:t>
            </a:r>
            <a:r>
              <a:rPr lang="en-US" sz="1200" b="0" i="0" kern="1200" baseline="0" dirty="0">
                <a:solidFill>
                  <a:schemeClr val="tx1"/>
                </a:solidFill>
                <a:effectLst/>
                <a:latin typeface="+mn-lt"/>
                <a:ea typeface="+mn-ea"/>
                <a:cs typeface="+mn-cs"/>
              </a:rPr>
              <a:t>– # of turned over employees X 1.5x the average annual salary of those employees.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 </a:t>
            </a:r>
            <a:r>
              <a:rPr lang="en-US" sz="1200" b="1" i="0" kern="1200" baseline="0" dirty="0">
                <a:solidFill>
                  <a:schemeClr val="tx1"/>
                </a:solidFill>
                <a:effectLst/>
                <a:latin typeface="+mn-lt"/>
                <a:ea typeface="+mn-ea"/>
                <a:cs typeface="+mn-cs"/>
              </a:rPr>
              <a:t>Complex Cost of Turn Over </a:t>
            </a:r>
            <a:r>
              <a:rPr lang="en-US" sz="1200" b="0" i="0" kern="1200" baseline="0" dirty="0">
                <a:solidFill>
                  <a:schemeClr val="tx1"/>
                </a:solidFill>
                <a:effectLst/>
                <a:latin typeface="+mn-lt"/>
                <a:ea typeface="+mn-ea"/>
                <a:cs typeface="+mn-cs"/>
              </a:rPr>
              <a:t>– This worksheet can help you be more exact in your calculation</a:t>
            </a:r>
          </a:p>
          <a:p>
            <a:r>
              <a:rPr lang="en-US" sz="1200" b="0" i="0" kern="1200" baseline="0" dirty="0">
                <a:solidFill>
                  <a:schemeClr val="tx1"/>
                </a:solidFill>
                <a:effectLst/>
                <a:latin typeface="+mn-lt"/>
                <a:ea typeface="+mn-ea"/>
                <a:cs typeface="+mn-cs"/>
              </a:rPr>
              <a:t>https://docs.google.com/spreadsheets/d/1BikDho6Odqp7uD6_q3050-T5jayx3orSKPM1ZXwUySI/edit#gid=0</a:t>
            </a:r>
          </a:p>
          <a:p>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4EAE90-1AE7-5B41-BFE4-EB0FF5C905E3}" type="slidenum">
              <a:rPr lang="en-US" smtClean="0"/>
              <a:t>9</a:t>
            </a:fld>
            <a:endParaRPr lang="en-US" dirty="0"/>
          </a:p>
        </p:txBody>
      </p:sp>
    </p:spTree>
    <p:extLst>
      <p:ext uri="{BB962C8B-B14F-4D97-AF65-F5344CB8AC3E}">
        <p14:creationId xmlns:p14="http://schemas.microsoft.com/office/powerpoint/2010/main" val="79777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1" name="Picture Placeholder 20"/>
          <p:cNvSpPr>
            <a:spLocks noGrp="1"/>
          </p:cNvSpPr>
          <p:nvPr>
            <p:ph type="pic" sz="quarter" idx="15" hasCustomPrompt="1"/>
          </p:nvPr>
        </p:nvSpPr>
        <p:spPr>
          <a:xfrm>
            <a:off x="-68263" y="152400"/>
            <a:ext cx="9280526" cy="4783138"/>
          </a:xfrm>
          <a:prstGeom prst="rect">
            <a:avLst/>
          </a:prstGeom>
        </p:spPr>
        <p:txBody>
          <a:bodyPr vert="horz"/>
          <a:lstStyle>
            <a:lvl1pPr marL="0" indent="0" algn="r">
              <a:buNone/>
              <a:defRPr baseline="0">
                <a:solidFill>
                  <a:srgbClr val="313131"/>
                </a:solidFill>
              </a:defRPr>
            </a:lvl1pPr>
          </a:lstStyle>
          <a:p>
            <a:r>
              <a:rPr lang="en-US" dirty="0"/>
              <a:t>Background Image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B1387D-B42F-B14F-80CA-6F1936E13309}" type="slidenum">
              <a:rPr lang="en-US" smtClean="0"/>
              <a:t>‹#›</a:t>
            </a:fld>
            <a:endParaRPr lang="en-US" dirty="0"/>
          </a:p>
        </p:txBody>
      </p:sp>
      <p:sp>
        <p:nvSpPr>
          <p:cNvPr id="12" name="Rectangle 11"/>
          <p:cNvSpPr/>
          <p:nvPr userDrawn="1"/>
        </p:nvSpPr>
        <p:spPr>
          <a:xfrm>
            <a:off x="-67734" y="4936067"/>
            <a:ext cx="9279468" cy="1981199"/>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019799" y="5412014"/>
            <a:ext cx="84666" cy="861786"/>
          </a:xfrm>
          <a:prstGeom prst="rect">
            <a:avLst/>
          </a:prstGeom>
          <a:solidFill>
            <a:srgbClr val="C7C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3" hasCustomPrompt="1"/>
          </p:nvPr>
        </p:nvSpPr>
        <p:spPr>
          <a:xfrm>
            <a:off x="431794" y="581787"/>
            <a:ext cx="3345753" cy="503238"/>
          </a:xfrm>
          <a:prstGeom prst="rect">
            <a:avLst/>
          </a:prstGeom>
          <a:noFill/>
        </p:spPr>
        <p:txBody>
          <a:bodyPr vert="horz"/>
          <a:lstStyle>
            <a:lvl1pPr marL="0" indent="0">
              <a:buNone/>
              <a:defRPr>
                <a:solidFill>
                  <a:schemeClr val="bg1">
                    <a:lumMod val="50000"/>
                  </a:schemeClr>
                </a:solidFill>
              </a:defRPr>
            </a:lvl1pPr>
          </a:lstStyle>
          <a:p>
            <a:r>
              <a:rPr lang="en-US" dirty="0"/>
              <a:t>Logo</a:t>
            </a:r>
          </a:p>
        </p:txBody>
      </p:sp>
      <p:sp>
        <p:nvSpPr>
          <p:cNvPr id="25" name="Text Placeholder 24"/>
          <p:cNvSpPr>
            <a:spLocks noGrp="1"/>
          </p:cNvSpPr>
          <p:nvPr>
            <p:ph type="body" sz="quarter" idx="17" hasCustomPrompt="1"/>
          </p:nvPr>
        </p:nvSpPr>
        <p:spPr>
          <a:xfrm>
            <a:off x="410084" y="1339850"/>
            <a:ext cx="4680921" cy="1773697"/>
          </a:xfrm>
          <a:prstGeom prst="rect">
            <a:avLst/>
          </a:prstGeom>
        </p:spPr>
        <p:txBody>
          <a:bodyPr vert="horz"/>
          <a:lstStyle>
            <a:lvl1pPr marL="0" indent="0">
              <a:lnSpc>
                <a:spcPts val="4200"/>
              </a:lnSpc>
              <a:spcBef>
                <a:spcPts val="0"/>
              </a:spcBef>
              <a:buNone/>
              <a:defRPr sz="4400" b="1" i="0" baseline="0"/>
            </a:lvl1pPr>
          </a:lstStyle>
          <a:p>
            <a:pPr lvl="0"/>
            <a:r>
              <a:rPr lang="en-US" dirty="0"/>
              <a:t>HEADLINE</a:t>
            </a:r>
          </a:p>
        </p:txBody>
      </p:sp>
      <p:sp>
        <p:nvSpPr>
          <p:cNvPr id="29" name="Text Placeholder 28"/>
          <p:cNvSpPr>
            <a:spLocks noGrp="1"/>
          </p:cNvSpPr>
          <p:nvPr>
            <p:ph type="body" sz="quarter" idx="18" hasCustomPrompt="1"/>
          </p:nvPr>
        </p:nvSpPr>
        <p:spPr>
          <a:xfrm>
            <a:off x="423327" y="3000640"/>
            <a:ext cx="4659211" cy="581025"/>
          </a:xfrm>
          <a:prstGeom prst="rect">
            <a:avLst/>
          </a:prstGeom>
        </p:spPr>
        <p:txBody>
          <a:bodyPr vert="horz"/>
          <a:lstStyle>
            <a:lvl1pPr marL="0" indent="0">
              <a:spcBef>
                <a:spcPts val="0"/>
              </a:spcBef>
              <a:buNone/>
              <a:defRPr sz="2400" baseline="0">
                <a:solidFill>
                  <a:schemeClr val="bg1"/>
                </a:solidFill>
              </a:defRPr>
            </a:lvl1pPr>
          </a:lstStyle>
          <a:p>
            <a:pPr lvl="0"/>
            <a:r>
              <a:rPr lang="en-US" dirty="0"/>
              <a:t>Subhead Text</a:t>
            </a:r>
          </a:p>
        </p:txBody>
      </p:sp>
      <p:sp>
        <p:nvSpPr>
          <p:cNvPr id="30" name="Text Placeholder 28"/>
          <p:cNvSpPr>
            <a:spLocks noGrp="1"/>
          </p:cNvSpPr>
          <p:nvPr>
            <p:ph type="body" sz="quarter" idx="19" hasCustomPrompt="1"/>
          </p:nvPr>
        </p:nvSpPr>
        <p:spPr>
          <a:xfrm>
            <a:off x="431794" y="5398203"/>
            <a:ext cx="5131133" cy="1055598"/>
          </a:xfrm>
          <a:prstGeom prst="rect">
            <a:avLst/>
          </a:prstGeom>
        </p:spPr>
        <p:txBody>
          <a:bodyPr vert="horz"/>
          <a:lstStyle>
            <a:lvl1pPr marL="0" indent="0">
              <a:lnSpc>
                <a:spcPts val="3000"/>
              </a:lnSpc>
              <a:spcBef>
                <a:spcPts val="0"/>
              </a:spcBef>
              <a:buNone/>
              <a:defRPr sz="2100" b="0" i="1" baseline="0">
                <a:solidFill>
                  <a:srgbClr val="B2B2B2"/>
                </a:solidFill>
              </a:defRPr>
            </a:lvl1pPr>
          </a:lstStyle>
          <a:p>
            <a:pPr lvl="0"/>
            <a:r>
              <a:rPr lang="en-US" dirty="0"/>
              <a:t>Subhead Text</a:t>
            </a:r>
          </a:p>
        </p:txBody>
      </p:sp>
      <p:sp>
        <p:nvSpPr>
          <p:cNvPr id="31" name="Text Placeholder 28"/>
          <p:cNvSpPr>
            <a:spLocks noGrp="1"/>
          </p:cNvSpPr>
          <p:nvPr>
            <p:ph type="body" sz="quarter" idx="20" hasCustomPrompt="1"/>
          </p:nvPr>
        </p:nvSpPr>
        <p:spPr>
          <a:xfrm>
            <a:off x="6214653" y="5596881"/>
            <a:ext cx="2571748" cy="646822"/>
          </a:xfrm>
          <a:prstGeom prst="rect">
            <a:avLst/>
          </a:prstGeom>
        </p:spPr>
        <p:txBody>
          <a:bodyPr vert="horz"/>
          <a:lstStyle>
            <a:lvl1pPr marL="0" indent="0">
              <a:lnSpc>
                <a:spcPts val="2600"/>
              </a:lnSpc>
              <a:spcBef>
                <a:spcPts val="0"/>
              </a:spcBef>
              <a:buNone/>
              <a:defRPr sz="1800" b="0" i="0" baseline="0">
                <a:solidFill>
                  <a:srgbClr val="B2B2B2"/>
                </a:solidFill>
              </a:defRPr>
            </a:lvl1pPr>
          </a:lstStyle>
          <a:p>
            <a:pPr lvl="0"/>
            <a:r>
              <a:rPr lang="en-US" dirty="0"/>
              <a:t>Supporting Text</a:t>
            </a:r>
          </a:p>
        </p:txBody>
      </p:sp>
      <p:sp>
        <p:nvSpPr>
          <p:cNvPr id="33" name="Text Placeholder 28"/>
          <p:cNvSpPr>
            <a:spLocks noGrp="1"/>
          </p:cNvSpPr>
          <p:nvPr>
            <p:ph type="body" sz="quarter" idx="21" hasCustomPrompt="1"/>
          </p:nvPr>
        </p:nvSpPr>
        <p:spPr>
          <a:xfrm>
            <a:off x="6214652" y="5273464"/>
            <a:ext cx="2571748" cy="388548"/>
          </a:xfrm>
          <a:prstGeom prst="rect">
            <a:avLst/>
          </a:prstGeom>
        </p:spPr>
        <p:txBody>
          <a:bodyPr vert="horz"/>
          <a:lstStyle>
            <a:lvl1pPr marL="0" indent="0">
              <a:lnSpc>
                <a:spcPts val="2600"/>
              </a:lnSpc>
              <a:spcBef>
                <a:spcPts val="0"/>
              </a:spcBef>
              <a:buNone/>
              <a:defRPr sz="1800" b="1" i="0" baseline="0">
                <a:solidFill>
                  <a:schemeClr val="bg1"/>
                </a:solidFill>
              </a:defRPr>
            </a:lvl1pPr>
          </a:lstStyle>
          <a:p>
            <a:pPr lvl="0"/>
            <a:r>
              <a:rPr lang="en-US" dirty="0"/>
              <a:t>Presenter Name</a:t>
            </a:r>
          </a:p>
        </p:txBody>
      </p:sp>
    </p:spTree>
    <p:extLst>
      <p:ext uri="{BB962C8B-B14F-4D97-AF65-F5344CB8AC3E}">
        <p14:creationId xmlns:p14="http://schemas.microsoft.com/office/powerpoint/2010/main" val="424759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 WHITE - TESTIMONIAL FEATURE">
    <p:spTree>
      <p:nvGrpSpPr>
        <p:cNvPr id="1" name=""/>
        <p:cNvGrpSpPr/>
        <p:nvPr/>
      </p:nvGrpSpPr>
      <p:grpSpPr>
        <a:xfrm>
          <a:off x="0" y="0"/>
          <a:ext cx="0" cy="0"/>
          <a:chOff x="0" y="0"/>
          <a:chExt cx="0" cy="0"/>
        </a:xfrm>
      </p:grpSpPr>
      <p:sp>
        <p:nvSpPr>
          <p:cNvPr id="4" name="Rectangle 3"/>
          <p:cNvSpPr/>
          <p:nvPr userDrawn="1"/>
        </p:nvSpPr>
        <p:spPr>
          <a:xfrm>
            <a:off x="-67734" y="-59100"/>
            <a:ext cx="3454401" cy="6366352"/>
          </a:xfrm>
          <a:prstGeom prst="rect">
            <a:avLst/>
          </a:prstGeom>
          <a:solidFill>
            <a:srgbClr val="A8B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Text Placeholder 11"/>
          <p:cNvSpPr>
            <a:spLocks noGrp="1"/>
          </p:cNvSpPr>
          <p:nvPr>
            <p:ph type="body" sz="quarter" idx="10" hasCustomPrompt="1"/>
          </p:nvPr>
        </p:nvSpPr>
        <p:spPr>
          <a:xfrm>
            <a:off x="169334" y="822583"/>
            <a:ext cx="3017956" cy="3118514"/>
          </a:xfrm>
          <a:prstGeom prst="rect">
            <a:avLst/>
          </a:prstGeom>
        </p:spPr>
        <p:txBody>
          <a:bodyPr vert="horz"/>
          <a:lstStyle>
            <a:lvl1pPr marL="0" indent="0" algn="ctr">
              <a:spcBef>
                <a:spcPts val="0"/>
              </a:spcBef>
              <a:buNone/>
              <a:defRPr sz="2000" b="0" i="1" baseline="0">
                <a:solidFill>
                  <a:schemeClr val="bg1"/>
                </a:solidFill>
              </a:defRPr>
            </a:lvl1pPr>
          </a:lstStyle>
          <a:p>
            <a:pPr lvl="0"/>
            <a:r>
              <a:rPr lang="en-US" dirty="0"/>
              <a:t>Testimonial</a:t>
            </a:r>
          </a:p>
        </p:txBody>
      </p:sp>
      <p:sp>
        <p:nvSpPr>
          <p:cNvPr id="19"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
        <p:nvSpPr>
          <p:cNvPr id="21" name="Text Placeholder 20"/>
          <p:cNvSpPr>
            <a:spLocks noGrp="1"/>
          </p:cNvSpPr>
          <p:nvPr>
            <p:ph type="body" sz="quarter" idx="11" hasCustomPrompt="1"/>
          </p:nvPr>
        </p:nvSpPr>
        <p:spPr>
          <a:xfrm>
            <a:off x="4572359" y="346380"/>
            <a:ext cx="4056062" cy="385267"/>
          </a:xfrm>
          <a:prstGeom prst="rect">
            <a:avLst/>
          </a:prstGeom>
        </p:spPr>
        <p:txBody>
          <a:bodyPr vert="horz"/>
          <a:lstStyle>
            <a:lvl1pPr marL="0" indent="0">
              <a:spcBef>
                <a:spcPts val="0"/>
              </a:spcBef>
              <a:buNone/>
              <a:defRPr sz="1600" b="1" i="0">
                <a:solidFill>
                  <a:schemeClr val="tx1">
                    <a:lumMod val="75000"/>
                    <a:lumOff val="25000"/>
                  </a:schemeClr>
                </a:solidFill>
              </a:defRPr>
            </a:lvl1pPr>
          </a:lstStyle>
          <a:p>
            <a:pPr lvl="0"/>
            <a:r>
              <a:rPr lang="en-US" dirty="0"/>
              <a:t>Headline</a:t>
            </a:r>
          </a:p>
        </p:txBody>
      </p:sp>
      <p:sp>
        <p:nvSpPr>
          <p:cNvPr id="22" name="Text Placeholder 20"/>
          <p:cNvSpPr>
            <a:spLocks noGrp="1"/>
          </p:cNvSpPr>
          <p:nvPr>
            <p:ph type="body" sz="quarter" idx="12" hasCustomPrompt="1"/>
          </p:nvPr>
        </p:nvSpPr>
        <p:spPr>
          <a:xfrm>
            <a:off x="4572359" y="726682"/>
            <a:ext cx="4056062" cy="1485574"/>
          </a:xfrm>
          <a:prstGeom prst="rect">
            <a:avLst/>
          </a:prstGeom>
        </p:spPr>
        <p:txBody>
          <a:bodyPr vert="horz"/>
          <a:lstStyle>
            <a:lvl1pPr marL="0" indent="0">
              <a:spcBef>
                <a:spcPts val="0"/>
              </a:spcBef>
              <a:buNone/>
              <a:defRPr sz="1400">
                <a:solidFill>
                  <a:schemeClr val="tx1">
                    <a:lumMod val="75000"/>
                    <a:lumOff val="25000"/>
                  </a:schemeClr>
                </a:solidFill>
              </a:defRPr>
            </a:lvl1pPr>
          </a:lstStyle>
          <a:p>
            <a:pPr lvl="0"/>
            <a:r>
              <a:rPr lang="en-US" dirty="0"/>
              <a:t>Supporting Text</a:t>
            </a:r>
          </a:p>
          <a:p>
            <a:pPr lvl="0"/>
            <a:endParaRPr lang="en-US" dirty="0"/>
          </a:p>
        </p:txBody>
      </p:sp>
      <p:sp>
        <p:nvSpPr>
          <p:cNvPr id="24" name="Picture Placeholder 23"/>
          <p:cNvSpPr>
            <a:spLocks noGrp="1"/>
          </p:cNvSpPr>
          <p:nvPr>
            <p:ph type="pic" sz="quarter" idx="13" hasCustomPrompt="1"/>
          </p:nvPr>
        </p:nvSpPr>
        <p:spPr>
          <a:xfrm>
            <a:off x="3720641" y="346380"/>
            <a:ext cx="720725" cy="722312"/>
          </a:xfrm>
          <a:prstGeom prst="rect">
            <a:avLst/>
          </a:prstGeom>
        </p:spPr>
        <p:txBody>
          <a:bodyPr vert="horz"/>
          <a:lstStyle>
            <a:lvl1pPr marL="0" indent="0" algn="ctr">
              <a:buNone/>
              <a:defRPr sz="1000">
                <a:solidFill>
                  <a:schemeClr val="bg1">
                    <a:lumMod val="75000"/>
                  </a:schemeClr>
                </a:solidFill>
              </a:defRPr>
            </a:lvl1pPr>
          </a:lstStyle>
          <a:p>
            <a:r>
              <a:rPr lang="en-US" dirty="0"/>
              <a:t>ICON</a:t>
            </a:r>
          </a:p>
        </p:txBody>
      </p:sp>
      <p:sp>
        <p:nvSpPr>
          <p:cNvPr id="33" name="Text Placeholder 32"/>
          <p:cNvSpPr>
            <a:spLocks noGrp="1"/>
          </p:cNvSpPr>
          <p:nvPr>
            <p:ph type="body" sz="quarter" idx="16" hasCustomPrompt="1"/>
          </p:nvPr>
        </p:nvSpPr>
        <p:spPr>
          <a:xfrm>
            <a:off x="1373718" y="580666"/>
            <a:ext cx="660400" cy="184089"/>
          </a:xfrm>
          <a:prstGeom prst="rect">
            <a:avLst/>
          </a:prstGeom>
        </p:spPr>
        <p:txBody>
          <a:bodyPr vert="horz"/>
          <a:lstStyle>
            <a:lvl1pPr marL="171450" indent="-171450" algn="ctr">
              <a:spcBef>
                <a:spcPts val="0"/>
              </a:spcBef>
              <a:buSzPct val="400000"/>
              <a:buFontTx/>
              <a:buBlip>
                <a:blip r:embed="rId2"/>
              </a:buBlip>
              <a:defRPr sz="1100">
                <a:solidFill>
                  <a:srgbClr val="B2C300"/>
                </a:solidFill>
              </a:defRPr>
            </a:lvl1pPr>
          </a:lstStyle>
          <a:p>
            <a:pPr lvl="0"/>
            <a:r>
              <a:rPr lang="en-US" dirty="0"/>
              <a:t>t</a:t>
            </a:r>
          </a:p>
        </p:txBody>
      </p:sp>
      <p:sp>
        <p:nvSpPr>
          <p:cNvPr id="34" name="Text Placeholder 32"/>
          <p:cNvSpPr>
            <a:spLocks noGrp="1"/>
          </p:cNvSpPr>
          <p:nvPr>
            <p:ph type="body" sz="quarter" idx="17" hasCustomPrompt="1"/>
          </p:nvPr>
        </p:nvSpPr>
        <p:spPr>
          <a:xfrm rot="10800000">
            <a:off x="1341968" y="4072523"/>
            <a:ext cx="660400" cy="184089"/>
          </a:xfrm>
          <a:prstGeom prst="rect">
            <a:avLst/>
          </a:prstGeom>
        </p:spPr>
        <p:txBody>
          <a:bodyPr vert="horz"/>
          <a:lstStyle>
            <a:lvl1pPr marL="171450" indent="-171450" algn="ctr">
              <a:spcBef>
                <a:spcPts val="0"/>
              </a:spcBef>
              <a:buSzPct val="400000"/>
              <a:buFontTx/>
              <a:buBlip>
                <a:blip r:embed="rId2"/>
              </a:buBlip>
              <a:defRPr sz="1100">
                <a:solidFill>
                  <a:srgbClr val="B2C300"/>
                </a:solidFill>
              </a:defRPr>
            </a:lvl1pPr>
          </a:lstStyle>
          <a:p>
            <a:pPr lvl="0"/>
            <a:r>
              <a:rPr lang="en-US" dirty="0"/>
              <a:t>t</a:t>
            </a:r>
          </a:p>
        </p:txBody>
      </p:sp>
      <p:sp>
        <p:nvSpPr>
          <p:cNvPr id="36" name="Text Placeholder 35"/>
          <p:cNvSpPr>
            <a:spLocks noGrp="1"/>
          </p:cNvSpPr>
          <p:nvPr>
            <p:ph type="body" sz="quarter" idx="18" hasCustomPrompt="1"/>
          </p:nvPr>
        </p:nvSpPr>
        <p:spPr>
          <a:xfrm>
            <a:off x="6350" y="76200"/>
            <a:ext cx="3340100" cy="355600"/>
          </a:xfrm>
          <a:prstGeom prst="rect">
            <a:avLst/>
          </a:prstGeom>
        </p:spPr>
        <p:txBody>
          <a:bodyPr vert="horz"/>
          <a:lstStyle>
            <a:lvl1pPr marL="0" indent="0" algn="ctr">
              <a:spcBef>
                <a:spcPts val="0"/>
              </a:spcBef>
              <a:buNone/>
              <a:defRPr sz="800" b="0" i="1" baseline="0">
                <a:solidFill>
                  <a:schemeClr val="bg1"/>
                </a:solidFill>
              </a:defRPr>
            </a:lvl1pPr>
          </a:lstStyle>
          <a:p>
            <a:pPr lvl="0"/>
            <a:r>
              <a:rPr lang="en-US" dirty="0"/>
              <a:t>Note: To make quotation marks visible during slide show mode, click on each quotation box and insert a period. Note that the period will be invisible.</a:t>
            </a:r>
          </a:p>
        </p:txBody>
      </p:sp>
      <p:sp>
        <p:nvSpPr>
          <p:cNvPr id="38" name="Text Placeholder 37"/>
          <p:cNvSpPr>
            <a:spLocks noGrp="1"/>
          </p:cNvSpPr>
          <p:nvPr>
            <p:ph type="body" sz="quarter" idx="19" hasCustomPrompt="1"/>
          </p:nvPr>
        </p:nvSpPr>
        <p:spPr>
          <a:xfrm>
            <a:off x="609600" y="4779804"/>
            <a:ext cx="2120900" cy="260350"/>
          </a:xfrm>
          <a:prstGeom prst="rect">
            <a:avLst/>
          </a:prstGeom>
        </p:spPr>
        <p:txBody>
          <a:bodyPr vert="horz"/>
          <a:lstStyle>
            <a:lvl1pPr marL="0" indent="0" algn="ctr">
              <a:buNone/>
              <a:defRPr sz="1400" b="1" i="0">
                <a:solidFill>
                  <a:schemeClr val="bg1"/>
                </a:solidFill>
              </a:defRPr>
            </a:lvl1pPr>
          </a:lstStyle>
          <a:p>
            <a:pPr lvl="0"/>
            <a:r>
              <a:rPr lang="en-US" dirty="0"/>
              <a:t>Author</a:t>
            </a:r>
          </a:p>
        </p:txBody>
      </p:sp>
      <p:sp>
        <p:nvSpPr>
          <p:cNvPr id="39" name="Text Placeholder 37"/>
          <p:cNvSpPr>
            <a:spLocks noGrp="1"/>
          </p:cNvSpPr>
          <p:nvPr>
            <p:ph type="body" sz="quarter" idx="20" hasCustomPrompt="1"/>
          </p:nvPr>
        </p:nvSpPr>
        <p:spPr>
          <a:xfrm>
            <a:off x="609600" y="5040154"/>
            <a:ext cx="2120900" cy="260350"/>
          </a:xfrm>
          <a:prstGeom prst="rect">
            <a:avLst/>
          </a:prstGeom>
        </p:spPr>
        <p:txBody>
          <a:bodyPr vert="horz"/>
          <a:lstStyle>
            <a:lvl1pPr marL="0" indent="0" algn="ctr">
              <a:buNone/>
              <a:defRPr sz="1400" b="0" i="0">
                <a:solidFill>
                  <a:schemeClr val="bg1"/>
                </a:solidFill>
              </a:defRPr>
            </a:lvl1pPr>
          </a:lstStyle>
          <a:p>
            <a:pPr lvl="0"/>
            <a:r>
              <a:rPr lang="en-US" dirty="0"/>
              <a:t>Title</a:t>
            </a:r>
          </a:p>
        </p:txBody>
      </p:sp>
    </p:spTree>
    <p:extLst>
      <p:ext uri="{BB962C8B-B14F-4D97-AF65-F5344CB8AC3E}">
        <p14:creationId xmlns:p14="http://schemas.microsoft.com/office/powerpoint/2010/main" val="310415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3500" y="-76200"/>
            <a:ext cx="9283700" cy="7061200"/>
          </a:xfrm>
          <a:prstGeom prst="rect">
            <a:avLst/>
          </a:prstGeom>
        </p:spPr>
        <p:txBody>
          <a:bodyPr vert="horz"/>
          <a:lstStyle>
            <a:lvl1pPr marL="0" indent="0" algn="ctr">
              <a:spcBef>
                <a:spcPts val="0"/>
              </a:spcBef>
              <a:buNone/>
              <a:defRPr sz="2000" b="0" i="1" baseline="0">
                <a:solidFill>
                  <a:schemeClr val="bg1">
                    <a:lumMod val="50000"/>
                  </a:schemeClr>
                </a:solidFill>
              </a:defRPr>
            </a:lvl1pPr>
          </a:lstStyle>
          <a:p>
            <a:r>
              <a:rPr lang="en-US" dirty="0"/>
              <a:t>Drag Background Image</a:t>
            </a:r>
          </a:p>
          <a:p>
            <a:endParaRPr lang="en-US" dirty="0"/>
          </a:p>
          <a:p>
            <a:r>
              <a:rPr lang="en-US" dirty="0"/>
              <a:t>Note: Once image has been selected, adjust image transparency </a:t>
            </a:r>
          </a:p>
          <a:p>
            <a:r>
              <a:rPr lang="en-US" dirty="0"/>
              <a:t>by right-clicking and selecting “Format Shape.” Then, select “Adjust Picture” </a:t>
            </a:r>
          </a:p>
          <a:p>
            <a:r>
              <a:rPr lang="en-US" dirty="0"/>
              <a:t>and select desired transparency percentage. </a:t>
            </a:r>
          </a:p>
        </p:txBody>
      </p:sp>
      <p:sp>
        <p:nvSpPr>
          <p:cNvPr id="10" name="Text Placeholder 9"/>
          <p:cNvSpPr>
            <a:spLocks noGrp="1"/>
          </p:cNvSpPr>
          <p:nvPr>
            <p:ph type="body" sz="quarter" idx="11" hasCustomPrompt="1"/>
          </p:nvPr>
        </p:nvSpPr>
        <p:spPr>
          <a:xfrm>
            <a:off x="812800" y="2349500"/>
            <a:ext cx="7518400" cy="2197100"/>
          </a:xfrm>
          <a:prstGeom prst="rect">
            <a:avLst/>
          </a:prstGeom>
        </p:spPr>
        <p:txBody>
          <a:bodyPr vert="horz"/>
          <a:lstStyle>
            <a:lvl1pPr marL="0" indent="0" algn="ctr">
              <a:spcBef>
                <a:spcPts val="0"/>
              </a:spcBef>
              <a:buNone/>
              <a:defRPr sz="3600" baseline="0">
                <a:solidFill>
                  <a:schemeClr val="bg1"/>
                </a:solidFill>
              </a:defRPr>
            </a:lvl1pPr>
          </a:lstStyle>
          <a:p>
            <a:pPr lvl="0"/>
            <a:r>
              <a:rPr lang="en-US" dirty="0"/>
              <a:t>Supporting Text</a:t>
            </a:r>
          </a:p>
        </p:txBody>
      </p:sp>
    </p:spTree>
    <p:extLst>
      <p:ext uri="{BB962C8B-B14F-4D97-AF65-F5344CB8AC3E}">
        <p14:creationId xmlns:p14="http://schemas.microsoft.com/office/powerpoint/2010/main" val="409152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IMAGE LEF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5547" y="0"/>
            <a:ext cx="4523536"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8" name="Text Placeholder 7"/>
          <p:cNvSpPr>
            <a:spLocks noGrp="1"/>
          </p:cNvSpPr>
          <p:nvPr>
            <p:ph type="body" sz="quarter" idx="11" hasCustomPrompt="1"/>
          </p:nvPr>
        </p:nvSpPr>
        <p:spPr>
          <a:xfrm>
            <a:off x="4801982" y="2884130"/>
            <a:ext cx="3948112" cy="622710"/>
          </a:xfrm>
          <a:prstGeom prst="rect">
            <a:avLst/>
          </a:prstGeom>
        </p:spPr>
        <p:txBody>
          <a:bodyPr vert="horz"/>
          <a:lstStyle>
            <a:lvl1pPr marL="0" indent="0" algn="l">
              <a:lnSpc>
                <a:spcPts val="4400"/>
              </a:lnSpc>
              <a:spcBef>
                <a:spcPts val="0"/>
              </a:spcBef>
              <a:buNone/>
              <a:defRPr sz="4200" b="0" i="0" baseline="0">
                <a:solidFill>
                  <a:schemeClr val="tx1">
                    <a:lumMod val="65000"/>
                    <a:lumOff val="35000"/>
                  </a:schemeClr>
                </a:solidFill>
              </a:defRPr>
            </a:lvl1pPr>
          </a:lstStyle>
          <a:p>
            <a:pPr lvl="0"/>
            <a:r>
              <a:rPr lang="en-US" dirty="0"/>
              <a:t>Insert Statistic</a:t>
            </a:r>
          </a:p>
        </p:txBody>
      </p:sp>
      <p:sp>
        <p:nvSpPr>
          <p:cNvPr id="9" name="Text Placeholder 7"/>
          <p:cNvSpPr>
            <a:spLocks noGrp="1"/>
          </p:cNvSpPr>
          <p:nvPr>
            <p:ph type="body" sz="quarter" idx="12" hasCustomPrompt="1"/>
          </p:nvPr>
        </p:nvSpPr>
        <p:spPr>
          <a:xfrm>
            <a:off x="4801982" y="3498649"/>
            <a:ext cx="3948112" cy="622710"/>
          </a:xfrm>
          <a:prstGeom prst="rect">
            <a:avLst/>
          </a:prstGeom>
        </p:spPr>
        <p:txBody>
          <a:bodyPr vert="horz"/>
          <a:lstStyle>
            <a:lvl1pPr marL="0" indent="0" algn="l">
              <a:lnSpc>
                <a:spcPts val="4400"/>
              </a:lnSpc>
              <a:spcBef>
                <a:spcPts val="0"/>
              </a:spcBef>
              <a:buNone/>
              <a:defRPr sz="4200" b="1" i="0" baseline="0">
                <a:solidFill>
                  <a:srgbClr val="C44C17"/>
                </a:solidFill>
              </a:defRPr>
            </a:lvl1pPr>
          </a:lstStyle>
          <a:p>
            <a:pPr lvl="0"/>
            <a:r>
              <a:rPr lang="en-US" dirty="0"/>
              <a:t>Highlighted Text</a:t>
            </a:r>
          </a:p>
        </p:txBody>
      </p:sp>
      <p:sp>
        <p:nvSpPr>
          <p:cNvPr id="7"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Tree>
    <p:extLst>
      <p:ext uri="{BB962C8B-B14F-4D97-AF65-F5344CB8AC3E}">
        <p14:creationId xmlns:p14="http://schemas.microsoft.com/office/powerpoint/2010/main" val="171015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WITH BULLETS">
    <p:spTree>
      <p:nvGrpSpPr>
        <p:cNvPr id="1" name=""/>
        <p:cNvGrpSpPr/>
        <p:nvPr/>
      </p:nvGrpSpPr>
      <p:grpSpPr>
        <a:xfrm>
          <a:off x="0" y="0"/>
          <a:ext cx="0" cy="0"/>
          <a:chOff x="0" y="0"/>
          <a:chExt cx="0" cy="0"/>
        </a:xfrm>
      </p:grpSpPr>
      <p:pic>
        <p:nvPicPr>
          <p:cNvPr id="13" name="Picture 12" descr="b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1003301"/>
            <a:ext cx="9271000" cy="5099788"/>
          </a:xfrm>
          <a:prstGeom prst="rect">
            <a:avLst/>
          </a:prstGeom>
        </p:spPr>
      </p:pic>
      <p:sp>
        <p:nvSpPr>
          <p:cNvPr id="7" name="Rectangle 6"/>
          <p:cNvSpPr/>
          <p:nvPr userDrawn="1"/>
        </p:nvSpPr>
        <p:spPr>
          <a:xfrm>
            <a:off x="-50800" y="-38100"/>
            <a:ext cx="9271000" cy="1303700"/>
          </a:xfrm>
          <a:prstGeom prst="rect">
            <a:avLst/>
          </a:prstGeom>
          <a:solidFill>
            <a:srgbClr val="367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Text Placeholder 9"/>
          <p:cNvSpPr>
            <a:spLocks noGrp="1"/>
          </p:cNvSpPr>
          <p:nvPr>
            <p:ph type="body" sz="quarter" idx="10" hasCustomPrompt="1"/>
          </p:nvPr>
        </p:nvSpPr>
        <p:spPr>
          <a:xfrm>
            <a:off x="914400" y="1930400"/>
            <a:ext cx="7327900" cy="647700"/>
          </a:xfrm>
          <a:prstGeom prst="rect">
            <a:avLst/>
          </a:prstGeom>
        </p:spPr>
        <p:txBody>
          <a:bodyPr vert="horz"/>
          <a:lstStyle>
            <a:lvl1pPr marL="0" indent="0">
              <a:buNone/>
              <a:defRPr sz="3800">
                <a:solidFill>
                  <a:schemeClr val="tx1">
                    <a:lumMod val="75000"/>
                    <a:lumOff val="25000"/>
                  </a:schemeClr>
                </a:solidFill>
              </a:defRPr>
            </a:lvl1pPr>
          </a:lstStyle>
          <a:p>
            <a:pPr lvl="0"/>
            <a:r>
              <a:rPr lang="en-US" dirty="0"/>
              <a:t>Intro Text</a:t>
            </a:r>
          </a:p>
        </p:txBody>
      </p:sp>
      <p:sp>
        <p:nvSpPr>
          <p:cNvPr id="11" name="Text Placeholder 9"/>
          <p:cNvSpPr>
            <a:spLocks noGrp="1"/>
          </p:cNvSpPr>
          <p:nvPr>
            <p:ph type="body" sz="quarter" idx="11" hasCustomPrompt="1"/>
          </p:nvPr>
        </p:nvSpPr>
        <p:spPr>
          <a:xfrm>
            <a:off x="914400" y="249600"/>
            <a:ext cx="7327900" cy="753700"/>
          </a:xfrm>
          <a:prstGeom prst="rect">
            <a:avLst/>
          </a:prstGeom>
        </p:spPr>
        <p:txBody>
          <a:bodyPr vert="horz"/>
          <a:lstStyle>
            <a:lvl1pPr marL="0" indent="0" algn="ctr">
              <a:buNone/>
              <a:defRPr sz="4200" b="1">
                <a:solidFill>
                  <a:schemeClr val="bg1"/>
                </a:solidFill>
              </a:defRPr>
            </a:lvl1pPr>
          </a:lstStyle>
          <a:p>
            <a:pPr lvl="0"/>
            <a:r>
              <a:rPr lang="en-US" dirty="0"/>
              <a:t>Headline</a:t>
            </a:r>
          </a:p>
        </p:txBody>
      </p:sp>
      <p:sp>
        <p:nvSpPr>
          <p:cNvPr id="12" name="Text Placeholder 9"/>
          <p:cNvSpPr>
            <a:spLocks noGrp="1"/>
          </p:cNvSpPr>
          <p:nvPr>
            <p:ph type="body" sz="quarter" idx="14" hasCustomPrompt="1"/>
          </p:nvPr>
        </p:nvSpPr>
        <p:spPr>
          <a:xfrm>
            <a:off x="914400" y="2751749"/>
            <a:ext cx="7327900" cy="3026751"/>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
                <a:srgbClr val="367E22"/>
              </a:buClr>
              <a:buSzPct val="125000"/>
              <a:buFontTx/>
              <a:buBlip>
                <a:blip r:embed="rId3"/>
              </a:buBlip>
              <a:tabLst/>
              <a:defRPr sz="3800" baseline="0">
                <a:solidFill>
                  <a:schemeClr val="tx1">
                    <a:lumMod val="75000"/>
                    <a:lumOff val="25000"/>
                  </a:schemeClr>
                </a:solidFill>
              </a:defRPr>
            </a:lvl1pPr>
            <a:lvl2pPr>
              <a:spcBef>
                <a:spcPts val="0"/>
              </a:spcBef>
              <a:defRPr sz="1600">
                <a:solidFill>
                  <a:schemeClr val="tx1">
                    <a:lumMod val="75000"/>
                    <a:lumOff val="25000"/>
                  </a:schemeClr>
                </a:solidFill>
              </a:defRPr>
            </a:lvl2pPr>
            <a:lvl3pPr>
              <a:spcBef>
                <a:spcPts val="0"/>
              </a:spcBef>
              <a:defRPr sz="16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600">
                <a:solidFill>
                  <a:schemeClr val="tx1">
                    <a:lumMod val="75000"/>
                    <a:lumOff val="25000"/>
                  </a:schemeClr>
                </a:solidFill>
              </a:defRPr>
            </a:lvl5pPr>
          </a:lstStyle>
          <a:p>
            <a:pPr lvl="0"/>
            <a:r>
              <a:rPr lang="en-US" dirty="0"/>
              <a:t> Bullet Point</a:t>
            </a:r>
          </a:p>
          <a:p>
            <a:pPr marL="0" marR="0" lvl="0" indent="-310896" algn="l" defTabSz="457200" rtl="0" eaLnBrk="1" fontAlgn="auto" latinLnBrk="0" hangingPunct="1">
              <a:lnSpc>
                <a:spcPct val="100000"/>
              </a:lnSpc>
              <a:spcBef>
                <a:spcPts val="0"/>
              </a:spcBef>
              <a:spcAft>
                <a:spcPts val="0"/>
              </a:spcAft>
              <a:buClr>
                <a:srgbClr val="367E22"/>
              </a:buClr>
              <a:buSzPct val="125000"/>
              <a:buFontTx/>
              <a:buBlip>
                <a:blip r:embed="rId3"/>
              </a:buBlip>
              <a:tabLst/>
              <a:defRPr/>
            </a:pPr>
            <a:r>
              <a:rPr lang="en-US" dirty="0"/>
              <a:t> Bullet Point</a:t>
            </a:r>
          </a:p>
          <a:p>
            <a:pPr marL="0" marR="0" lvl="0" indent="-310896" algn="l" defTabSz="457200" rtl="0" eaLnBrk="1" fontAlgn="auto" latinLnBrk="0" hangingPunct="1">
              <a:lnSpc>
                <a:spcPct val="100000"/>
              </a:lnSpc>
              <a:spcBef>
                <a:spcPts val="0"/>
              </a:spcBef>
              <a:spcAft>
                <a:spcPts val="0"/>
              </a:spcAft>
              <a:buClr>
                <a:srgbClr val="367E22"/>
              </a:buClr>
              <a:buSzPct val="125000"/>
              <a:buFontTx/>
              <a:buBlip>
                <a:blip r:embed="rId3"/>
              </a:buBlip>
              <a:tabLst/>
              <a:defRPr/>
            </a:pPr>
            <a:r>
              <a:rPr lang="en-US" dirty="0"/>
              <a:t> Bullet Point</a:t>
            </a:r>
          </a:p>
        </p:txBody>
      </p:sp>
    </p:spTree>
    <p:extLst>
      <p:ext uri="{BB962C8B-B14F-4D97-AF65-F5344CB8AC3E}">
        <p14:creationId xmlns:p14="http://schemas.microsoft.com/office/powerpoint/2010/main" val="10627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WITH BULLETS">
    <p:spTree>
      <p:nvGrpSpPr>
        <p:cNvPr id="1" name=""/>
        <p:cNvGrpSpPr/>
        <p:nvPr/>
      </p:nvGrpSpPr>
      <p:grpSpPr>
        <a:xfrm>
          <a:off x="0" y="0"/>
          <a:ext cx="0" cy="0"/>
          <a:chOff x="0" y="0"/>
          <a:chExt cx="0" cy="0"/>
        </a:xfrm>
      </p:grpSpPr>
      <p:pic>
        <p:nvPicPr>
          <p:cNvPr id="4" name="Picture 3" descr="bg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952500"/>
            <a:ext cx="9271000" cy="6489700"/>
          </a:xfrm>
          <a:prstGeom prst="rect">
            <a:avLst/>
          </a:prstGeom>
        </p:spPr>
      </p:pic>
      <p:sp>
        <p:nvSpPr>
          <p:cNvPr id="13" name="Rectangle 12"/>
          <p:cNvSpPr/>
          <p:nvPr userDrawn="1"/>
        </p:nvSpPr>
        <p:spPr>
          <a:xfrm>
            <a:off x="-50800" y="-38100"/>
            <a:ext cx="9271000" cy="1303700"/>
          </a:xfrm>
          <a:prstGeom prst="rect">
            <a:avLst/>
          </a:prstGeom>
          <a:solidFill>
            <a:srgbClr val="367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Text Placeholder 9"/>
          <p:cNvSpPr>
            <a:spLocks noGrp="1"/>
          </p:cNvSpPr>
          <p:nvPr>
            <p:ph type="body" sz="quarter" idx="10" hasCustomPrompt="1"/>
          </p:nvPr>
        </p:nvSpPr>
        <p:spPr>
          <a:xfrm>
            <a:off x="914400" y="1930400"/>
            <a:ext cx="7327900" cy="647700"/>
          </a:xfrm>
          <a:prstGeom prst="rect">
            <a:avLst/>
          </a:prstGeom>
        </p:spPr>
        <p:txBody>
          <a:bodyPr vert="horz"/>
          <a:lstStyle>
            <a:lvl1pPr marL="0" indent="0">
              <a:buNone/>
              <a:defRPr sz="3800">
                <a:solidFill>
                  <a:schemeClr val="bg1"/>
                </a:solidFill>
              </a:defRPr>
            </a:lvl1pPr>
          </a:lstStyle>
          <a:p>
            <a:pPr lvl="0"/>
            <a:r>
              <a:rPr lang="en-US" dirty="0"/>
              <a:t>Intro Text</a:t>
            </a:r>
          </a:p>
        </p:txBody>
      </p:sp>
      <p:sp>
        <p:nvSpPr>
          <p:cNvPr id="11" name="Text Placeholder 9"/>
          <p:cNvSpPr>
            <a:spLocks noGrp="1"/>
          </p:cNvSpPr>
          <p:nvPr>
            <p:ph type="body" sz="quarter" idx="11" hasCustomPrompt="1"/>
          </p:nvPr>
        </p:nvSpPr>
        <p:spPr>
          <a:xfrm>
            <a:off x="914400" y="249600"/>
            <a:ext cx="7327900" cy="753700"/>
          </a:xfrm>
          <a:prstGeom prst="rect">
            <a:avLst/>
          </a:prstGeom>
        </p:spPr>
        <p:txBody>
          <a:bodyPr vert="horz"/>
          <a:lstStyle>
            <a:lvl1pPr marL="0" indent="0" algn="ctr">
              <a:buNone/>
              <a:defRPr sz="4200" b="1">
                <a:solidFill>
                  <a:schemeClr val="bg1"/>
                </a:solidFill>
              </a:defRPr>
            </a:lvl1pPr>
          </a:lstStyle>
          <a:p>
            <a:pPr lvl="0"/>
            <a:r>
              <a:rPr lang="en-US" dirty="0"/>
              <a:t>Headline</a:t>
            </a:r>
          </a:p>
        </p:txBody>
      </p:sp>
      <p:sp>
        <p:nvSpPr>
          <p:cNvPr id="12" name="Text Placeholder 9"/>
          <p:cNvSpPr>
            <a:spLocks noGrp="1"/>
          </p:cNvSpPr>
          <p:nvPr>
            <p:ph type="body" sz="quarter" idx="14" hasCustomPrompt="1"/>
          </p:nvPr>
        </p:nvSpPr>
        <p:spPr>
          <a:xfrm>
            <a:off x="914400" y="2751749"/>
            <a:ext cx="7327900" cy="3026751"/>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
                <a:srgbClr val="367E22"/>
              </a:buClr>
              <a:buSzPct val="125000"/>
              <a:buFontTx/>
              <a:buBlip>
                <a:blip r:embed="rId3"/>
              </a:buBlip>
              <a:tabLst/>
              <a:defRPr sz="3800" baseline="0">
                <a:solidFill>
                  <a:schemeClr val="bg1"/>
                </a:solidFill>
              </a:defRPr>
            </a:lvl1pPr>
            <a:lvl2pPr>
              <a:spcBef>
                <a:spcPts val="0"/>
              </a:spcBef>
              <a:defRPr sz="1600">
                <a:solidFill>
                  <a:schemeClr val="tx1">
                    <a:lumMod val="75000"/>
                    <a:lumOff val="25000"/>
                  </a:schemeClr>
                </a:solidFill>
              </a:defRPr>
            </a:lvl2pPr>
            <a:lvl3pPr>
              <a:spcBef>
                <a:spcPts val="0"/>
              </a:spcBef>
              <a:defRPr sz="16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600">
                <a:solidFill>
                  <a:schemeClr val="tx1">
                    <a:lumMod val="75000"/>
                    <a:lumOff val="25000"/>
                  </a:schemeClr>
                </a:solidFill>
              </a:defRPr>
            </a:lvl5pPr>
          </a:lstStyle>
          <a:p>
            <a:pPr lvl="0"/>
            <a:r>
              <a:rPr lang="en-US" dirty="0"/>
              <a:t> Bullet Point</a:t>
            </a:r>
          </a:p>
          <a:p>
            <a:pPr marL="0" marR="0" lvl="0" indent="-310896" algn="l" defTabSz="457200" rtl="0" eaLnBrk="1" fontAlgn="auto" latinLnBrk="0" hangingPunct="1">
              <a:lnSpc>
                <a:spcPct val="100000"/>
              </a:lnSpc>
              <a:spcBef>
                <a:spcPts val="0"/>
              </a:spcBef>
              <a:spcAft>
                <a:spcPts val="0"/>
              </a:spcAft>
              <a:buClr>
                <a:srgbClr val="367E22"/>
              </a:buClr>
              <a:buSzPct val="125000"/>
              <a:buFontTx/>
              <a:buBlip>
                <a:blip r:embed="rId3"/>
              </a:buBlip>
              <a:tabLst/>
              <a:defRPr/>
            </a:pPr>
            <a:r>
              <a:rPr lang="en-US" dirty="0"/>
              <a:t> Bullet Point</a:t>
            </a:r>
          </a:p>
          <a:p>
            <a:pPr marL="0" marR="0" lvl="0" indent="-310896" algn="l" defTabSz="457200" rtl="0" eaLnBrk="1" fontAlgn="auto" latinLnBrk="0" hangingPunct="1">
              <a:lnSpc>
                <a:spcPct val="100000"/>
              </a:lnSpc>
              <a:spcBef>
                <a:spcPts val="0"/>
              </a:spcBef>
              <a:spcAft>
                <a:spcPts val="0"/>
              </a:spcAft>
              <a:buClr>
                <a:srgbClr val="367E22"/>
              </a:buClr>
              <a:buSzPct val="125000"/>
              <a:buFontTx/>
              <a:buBlip>
                <a:blip r:embed="rId3"/>
              </a:buBlip>
              <a:tabLst/>
              <a:defRPr/>
            </a:pPr>
            <a:r>
              <a:rPr lang="en-US" dirty="0"/>
              <a:t> Bullet Point</a:t>
            </a:r>
          </a:p>
        </p:txBody>
      </p:sp>
    </p:spTree>
    <p:extLst>
      <p:ext uri="{BB962C8B-B14F-4D97-AF65-F5344CB8AC3E}">
        <p14:creationId xmlns:p14="http://schemas.microsoft.com/office/powerpoint/2010/main" val="3662148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PLAIN">
    <p:spTree>
      <p:nvGrpSpPr>
        <p:cNvPr id="1" name=""/>
        <p:cNvGrpSpPr/>
        <p:nvPr/>
      </p:nvGrpSpPr>
      <p:grpSpPr>
        <a:xfrm>
          <a:off x="0" y="0"/>
          <a:ext cx="0" cy="0"/>
          <a:chOff x="0" y="0"/>
          <a:chExt cx="0" cy="0"/>
        </a:xfrm>
      </p:grpSpPr>
      <p:pic>
        <p:nvPicPr>
          <p:cNvPr id="8" name="Picture 7" descr="b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1003300"/>
            <a:ext cx="9271000" cy="6489700"/>
          </a:xfrm>
          <a:prstGeom prst="rect">
            <a:avLst/>
          </a:prstGeom>
        </p:spPr>
      </p:pic>
      <p:sp>
        <p:nvSpPr>
          <p:cNvPr id="9" name="Rectangle 8"/>
          <p:cNvSpPr/>
          <p:nvPr userDrawn="1"/>
        </p:nvSpPr>
        <p:spPr>
          <a:xfrm>
            <a:off x="-50800" y="-38100"/>
            <a:ext cx="9271000" cy="1303700"/>
          </a:xfrm>
          <a:prstGeom prst="rect">
            <a:avLst/>
          </a:prstGeom>
          <a:solidFill>
            <a:srgbClr val="367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Text Placeholder 9"/>
          <p:cNvSpPr>
            <a:spLocks noGrp="1"/>
          </p:cNvSpPr>
          <p:nvPr>
            <p:ph type="body" sz="quarter" idx="10" hasCustomPrompt="1"/>
          </p:nvPr>
        </p:nvSpPr>
        <p:spPr>
          <a:xfrm>
            <a:off x="914400" y="1930400"/>
            <a:ext cx="7327900" cy="635000"/>
          </a:xfrm>
          <a:prstGeom prst="rect">
            <a:avLst/>
          </a:prstGeom>
        </p:spPr>
        <p:txBody>
          <a:bodyPr vert="horz"/>
          <a:lstStyle>
            <a:lvl1pPr marL="0" indent="0">
              <a:buNone/>
              <a:defRPr sz="3800">
                <a:solidFill>
                  <a:schemeClr val="tx1">
                    <a:lumMod val="75000"/>
                    <a:lumOff val="25000"/>
                  </a:schemeClr>
                </a:solidFill>
              </a:defRPr>
            </a:lvl1pPr>
          </a:lstStyle>
          <a:p>
            <a:pPr lvl="0"/>
            <a:r>
              <a:rPr lang="en-US" dirty="0"/>
              <a:t>Intro Text</a:t>
            </a:r>
          </a:p>
        </p:txBody>
      </p:sp>
      <p:sp>
        <p:nvSpPr>
          <p:cNvPr id="11" name="Text Placeholder 9"/>
          <p:cNvSpPr>
            <a:spLocks noGrp="1"/>
          </p:cNvSpPr>
          <p:nvPr>
            <p:ph type="body" sz="quarter" idx="11" hasCustomPrompt="1"/>
          </p:nvPr>
        </p:nvSpPr>
        <p:spPr>
          <a:xfrm>
            <a:off x="914400" y="249600"/>
            <a:ext cx="7327900" cy="753700"/>
          </a:xfrm>
          <a:prstGeom prst="rect">
            <a:avLst/>
          </a:prstGeom>
        </p:spPr>
        <p:txBody>
          <a:bodyPr vert="horz"/>
          <a:lstStyle>
            <a:lvl1pPr marL="0" indent="0" algn="ctr">
              <a:buNone/>
              <a:defRPr sz="4200" b="1">
                <a:solidFill>
                  <a:schemeClr val="bg1"/>
                </a:solidFill>
              </a:defRPr>
            </a:lvl1pPr>
          </a:lstStyle>
          <a:p>
            <a:pPr lvl="0"/>
            <a:r>
              <a:rPr lang="en-US" dirty="0"/>
              <a:t>Headline</a:t>
            </a:r>
          </a:p>
        </p:txBody>
      </p:sp>
      <p:sp>
        <p:nvSpPr>
          <p:cNvPr id="6" name="Text Placeholder 9"/>
          <p:cNvSpPr>
            <a:spLocks noGrp="1"/>
          </p:cNvSpPr>
          <p:nvPr>
            <p:ph type="body" sz="quarter" idx="12" hasCustomPrompt="1"/>
          </p:nvPr>
        </p:nvSpPr>
        <p:spPr>
          <a:xfrm>
            <a:off x="914400" y="2692400"/>
            <a:ext cx="7327900" cy="2768600"/>
          </a:xfrm>
          <a:prstGeom prst="rect">
            <a:avLst/>
          </a:prstGeom>
        </p:spPr>
        <p:txBody>
          <a:bodyPr vert="horz"/>
          <a:lstStyle>
            <a:lvl1pPr marL="0" indent="0">
              <a:buNone/>
              <a:defRPr sz="3800">
                <a:solidFill>
                  <a:schemeClr val="tx1">
                    <a:lumMod val="50000"/>
                    <a:lumOff val="50000"/>
                  </a:schemeClr>
                </a:solidFill>
              </a:defRPr>
            </a:lvl1pPr>
          </a:lstStyle>
          <a:p>
            <a:pPr lvl="0"/>
            <a:r>
              <a:rPr lang="en-US" dirty="0"/>
              <a:t>Supporting Text</a:t>
            </a:r>
          </a:p>
        </p:txBody>
      </p:sp>
    </p:spTree>
    <p:extLst>
      <p:ext uri="{BB962C8B-B14F-4D97-AF65-F5344CB8AC3E}">
        <p14:creationId xmlns:p14="http://schemas.microsoft.com/office/powerpoint/2010/main" val="311653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 PLAIN">
    <p:spTree>
      <p:nvGrpSpPr>
        <p:cNvPr id="1" name=""/>
        <p:cNvGrpSpPr/>
        <p:nvPr/>
      </p:nvGrpSpPr>
      <p:grpSpPr>
        <a:xfrm>
          <a:off x="0" y="0"/>
          <a:ext cx="0" cy="0"/>
          <a:chOff x="0" y="0"/>
          <a:chExt cx="0" cy="0"/>
        </a:xfrm>
      </p:grpSpPr>
      <p:pic>
        <p:nvPicPr>
          <p:cNvPr id="14" name="Picture 13" descr="bg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952500"/>
            <a:ext cx="9271000" cy="6489700"/>
          </a:xfrm>
          <a:prstGeom prst="rect">
            <a:avLst/>
          </a:prstGeom>
        </p:spPr>
      </p:pic>
      <p:sp>
        <p:nvSpPr>
          <p:cNvPr id="15" name="Rectangle 14"/>
          <p:cNvSpPr/>
          <p:nvPr userDrawn="1"/>
        </p:nvSpPr>
        <p:spPr>
          <a:xfrm>
            <a:off x="-50800" y="-38100"/>
            <a:ext cx="9271000" cy="1303700"/>
          </a:xfrm>
          <a:prstGeom prst="rect">
            <a:avLst/>
          </a:prstGeom>
          <a:solidFill>
            <a:srgbClr val="367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Text Placeholder 9"/>
          <p:cNvSpPr>
            <a:spLocks noGrp="1"/>
          </p:cNvSpPr>
          <p:nvPr>
            <p:ph type="body" sz="quarter" idx="10" hasCustomPrompt="1"/>
          </p:nvPr>
        </p:nvSpPr>
        <p:spPr>
          <a:xfrm>
            <a:off x="914400" y="1930400"/>
            <a:ext cx="7327900" cy="635000"/>
          </a:xfrm>
          <a:prstGeom prst="rect">
            <a:avLst/>
          </a:prstGeom>
        </p:spPr>
        <p:txBody>
          <a:bodyPr vert="horz"/>
          <a:lstStyle>
            <a:lvl1pPr marL="0" indent="0">
              <a:buNone/>
              <a:defRPr sz="3800">
                <a:solidFill>
                  <a:schemeClr val="bg1"/>
                </a:solidFill>
              </a:defRPr>
            </a:lvl1pPr>
          </a:lstStyle>
          <a:p>
            <a:pPr lvl="0"/>
            <a:r>
              <a:rPr lang="en-US" dirty="0"/>
              <a:t>Intro Text</a:t>
            </a:r>
          </a:p>
        </p:txBody>
      </p:sp>
      <p:sp>
        <p:nvSpPr>
          <p:cNvPr id="11" name="Text Placeholder 9"/>
          <p:cNvSpPr>
            <a:spLocks noGrp="1"/>
          </p:cNvSpPr>
          <p:nvPr>
            <p:ph type="body" sz="quarter" idx="11" hasCustomPrompt="1"/>
          </p:nvPr>
        </p:nvSpPr>
        <p:spPr>
          <a:xfrm>
            <a:off x="914400" y="249600"/>
            <a:ext cx="7327900" cy="753700"/>
          </a:xfrm>
          <a:prstGeom prst="rect">
            <a:avLst/>
          </a:prstGeom>
        </p:spPr>
        <p:txBody>
          <a:bodyPr vert="horz"/>
          <a:lstStyle>
            <a:lvl1pPr marL="0" indent="0" algn="ctr">
              <a:buNone/>
              <a:defRPr sz="4200" b="1">
                <a:solidFill>
                  <a:schemeClr val="bg1"/>
                </a:solidFill>
              </a:defRPr>
            </a:lvl1pPr>
          </a:lstStyle>
          <a:p>
            <a:pPr lvl="0"/>
            <a:r>
              <a:rPr lang="en-US" dirty="0"/>
              <a:t>Headline</a:t>
            </a:r>
          </a:p>
        </p:txBody>
      </p:sp>
      <p:sp>
        <p:nvSpPr>
          <p:cNvPr id="6" name="Text Placeholder 9"/>
          <p:cNvSpPr>
            <a:spLocks noGrp="1"/>
          </p:cNvSpPr>
          <p:nvPr>
            <p:ph type="body" sz="quarter" idx="12" hasCustomPrompt="1"/>
          </p:nvPr>
        </p:nvSpPr>
        <p:spPr>
          <a:xfrm>
            <a:off x="914400" y="2692400"/>
            <a:ext cx="7327900" cy="2768600"/>
          </a:xfrm>
          <a:prstGeom prst="rect">
            <a:avLst/>
          </a:prstGeom>
        </p:spPr>
        <p:txBody>
          <a:bodyPr vert="horz"/>
          <a:lstStyle>
            <a:lvl1pPr marL="0" indent="0">
              <a:buNone/>
              <a:defRPr sz="3800">
                <a:solidFill>
                  <a:schemeClr val="bg1">
                    <a:lumMod val="85000"/>
                  </a:schemeClr>
                </a:solidFill>
              </a:defRPr>
            </a:lvl1pPr>
          </a:lstStyle>
          <a:p>
            <a:pPr lvl="0"/>
            <a:r>
              <a:rPr lang="en-US" dirty="0"/>
              <a:t>Supporting Text</a:t>
            </a:r>
          </a:p>
        </p:txBody>
      </p:sp>
    </p:spTree>
    <p:extLst>
      <p:ext uri="{BB962C8B-B14F-4D97-AF65-F5344CB8AC3E}">
        <p14:creationId xmlns:p14="http://schemas.microsoft.com/office/powerpoint/2010/main" val="15501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SOLID - PLAIN">
    <p:spTree>
      <p:nvGrpSpPr>
        <p:cNvPr id="1" name=""/>
        <p:cNvGrpSpPr/>
        <p:nvPr/>
      </p:nvGrpSpPr>
      <p:grpSpPr>
        <a:xfrm>
          <a:off x="0" y="0"/>
          <a:ext cx="0" cy="0"/>
          <a:chOff x="0" y="0"/>
          <a:chExt cx="0" cy="0"/>
        </a:xfrm>
      </p:grpSpPr>
      <p:sp>
        <p:nvSpPr>
          <p:cNvPr id="7" name="Rectangle 6"/>
          <p:cNvSpPr/>
          <p:nvPr userDrawn="1"/>
        </p:nvSpPr>
        <p:spPr>
          <a:xfrm>
            <a:off x="-50800" y="1261700"/>
            <a:ext cx="9271000" cy="56979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 name="Rectangle 8"/>
          <p:cNvSpPr/>
          <p:nvPr userDrawn="1"/>
        </p:nvSpPr>
        <p:spPr>
          <a:xfrm>
            <a:off x="-50800" y="-38100"/>
            <a:ext cx="9271000" cy="1303700"/>
          </a:xfrm>
          <a:prstGeom prst="rect">
            <a:avLst/>
          </a:prstGeom>
          <a:solidFill>
            <a:srgbClr val="367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Text Placeholder 9"/>
          <p:cNvSpPr>
            <a:spLocks noGrp="1"/>
          </p:cNvSpPr>
          <p:nvPr>
            <p:ph type="body" sz="quarter" idx="10" hasCustomPrompt="1"/>
          </p:nvPr>
        </p:nvSpPr>
        <p:spPr>
          <a:xfrm>
            <a:off x="914400" y="1930400"/>
            <a:ext cx="7327900" cy="635000"/>
          </a:xfrm>
          <a:prstGeom prst="rect">
            <a:avLst/>
          </a:prstGeom>
        </p:spPr>
        <p:txBody>
          <a:bodyPr vert="horz"/>
          <a:lstStyle>
            <a:lvl1pPr marL="0" indent="0">
              <a:buNone/>
              <a:defRPr sz="3800">
                <a:solidFill>
                  <a:schemeClr val="tx1">
                    <a:lumMod val="75000"/>
                    <a:lumOff val="25000"/>
                  </a:schemeClr>
                </a:solidFill>
              </a:defRPr>
            </a:lvl1pPr>
          </a:lstStyle>
          <a:p>
            <a:pPr lvl="0"/>
            <a:r>
              <a:rPr lang="en-US" dirty="0"/>
              <a:t>Intro Text</a:t>
            </a:r>
          </a:p>
        </p:txBody>
      </p:sp>
      <p:sp>
        <p:nvSpPr>
          <p:cNvPr id="11" name="Text Placeholder 9"/>
          <p:cNvSpPr>
            <a:spLocks noGrp="1"/>
          </p:cNvSpPr>
          <p:nvPr>
            <p:ph type="body" sz="quarter" idx="11" hasCustomPrompt="1"/>
          </p:nvPr>
        </p:nvSpPr>
        <p:spPr>
          <a:xfrm>
            <a:off x="914400" y="249600"/>
            <a:ext cx="7327900" cy="753700"/>
          </a:xfrm>
          <a:prstGeom prst="rect">
            <a:avLst/>
          </a:prstGeom>
        </p:spPr>
        <p:txBody>
          <a:bodyPr vert="horz"/>
          <a:lstStyle>
            <a:lvl1pPr marL="0" indent="0" algn="ctr">
              <a:buNone/>
              <a:defRPr sz="4200" b="1">
                <a:solidFill>
                  <a:schemeClr val="bg1"/>
                </a:solidFill>
              </a:defRPr>
            </a:lvl1pPr>
          </a:lstStyle>
          <a:p>
            <a:pPr lvl="0"/>
            <a:r>
              <a:rPr lang="en-US" dirty="0"/>
              <a:t>Headline</a:t>
            </a:r>
          </a:p>
        </p:txBody>
      </p:sp>
      <p:sp>
        <p:nvSpPr>
          <p:cNvPr id="6" name="Text Placeholder 9"/>
          <p:cNvSpPr>
            <a:spLocks noGrp="1"/>
          </p:cNvSpPr>
          <p:nvPr>
            <p:ph type="body" sz="quarter" idx="12" hasCustomPrompt="1"/>
          </p:nvPr>
        </p:nvSpPr>
        <p:spPr>
          <a:xfrm>
            <a:off x="914400" y="2692400"/>
            <a:ext cx="7327900" cy="2768600"/>
          </a:xfrm>
          <a:prstGeom prst="rect">
            <a:avLst/>
          </a:prstGeom>
        </p:spPr>
        <p:txBody>
          <a:bodyPr vert="horz"/>
          <a:lstStyle>
            <a:lvl1pPr marL="0" indent="0">
              <a:buNone/>
              <a:defRPr sz="3800">
                <a:solidFill>
                  <a:schemeClr val="tx1">
                    <a:lumMod val="50000"/>
                    <a:lumOff val="50000"/>
                  </a:schemeClr>
                </a:solidFill>
              </a:defRPr>
            </a:lvl1pPr>
          </a:lstStyle>
          <a:p>
            <a:pPr lvl="0"/>
            <a:r>
              <a:rPr lang="en-US" dirty="0"/>
              <a:t>Supporting Text</a:t>
            </a:r>
          </a:p>
        </p:txBody>
      </p:sp>
      <p:sp>
        <p:nvSpPr>
          <p:cNvPr id="8" name="Rectangle 7"/>
          <p:cNvSpPr/>
          <p:nvPr userDrawn="1"/>
        </p:nvSpPr>
        <p:spPr>
          <a:xfrm>
            <a:off x="-67734" y="6380480"/>
            <a:ext cx="9279468" cy="579120"/>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 Copyright 2019 Career Revolution, Inc. All Rights Reserved.</a:t>
            </a:r>
          </a:p>
        </p:txBody>
      </p:sp>
      <p:pic>
        <p:nvPicPr>
          <p:cNvPr id="12" name="Picture 11" descr="crev-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83" y="6534021"/>
            <a:ext cx="1910080" cy="276962"/>
          </a:xfrm>
          <a:prstGeom prst="rect">
            <a:avLst/>
          </a:prstGeom>
        </p:spPr>
      </p:pic>
    </p:spTree>
    <p:extLst>
      <p:ext uri="{BB962C8B-B14F-4D97-AF65-F5344CB8AC3E}">
        <p14:creationId xmlns:p14="http://schemas.microsoft.com/office/powerpoint/2010/main" val="1163071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SOLID - PLAIN">
    <p:spTree>
      <p:nvGrpSpPr>
        <p:cNvPr id="1" name=""/>
        <p:cNvGrpSpPr/>
        <p:nvPr/>
      </p:nvGrpSpPr>
      <p:grpSpPr>
        <a:xfrm>
          <a:off x="0" y="0"/>
          <a:ext cx="0" cy="0"/>
          <a:chOff x="0" y="0"/>
          <a:chExt cx="0" cy="0"/>
        </a:xfrm>
      </p:grpSpPr>
      <p:sp>
        <p:nvSpPr>
          <p:cNvPr id="7" name="Rectangle 6"/>
          <p:cNvSpPr/>
          <p:nvPr userDrawn="1"/>
        </p:nvSpPr>
        <p:spPr>
          <a:xfrm>
            <a:off x="-50800" y="1261700"/>
            <a:ext cx="9271000" cy="5697900"/>
          </a:xfrm>
          <a:prstGeom prst="rect">
            <a:avLst/>
          </a:prstGeom>
          <a:solidFill>
            <a:srgbClr val="2828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5" name="Rectangle 14"/>
          <p:cNvSpPr/>
          <p:nvPr userDrawn="1"/>
        </p:nvSpPr>
        <p:spPr>
          <a:xfrm>
            <a:off x="-50800" y="-38100"/>
            <a:ext cx="9271000" cy="1303700"/>
          </a:xfrm>
          <a:prstGeom prst="rect">
            <a:avLst/>
          </a:prstGeom>
          <a:solidFill>
            <a:srgbClr val="367C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Text Placeholder 9"/>
          <p:cNvSpPr>
            <a:spLocks noGrp="1"/>
          </p:cNvSpPr>
          <p:nvPr>
            <p:ph type="body" sz="quarter" idx="10" hasCustomPrompt="1"/>
          </p:nvPr>
        </p:nvSpPr>
        <p:spPr>
          <a:xfrm>
            <a:off x="914400" y="1930400"/>
            <a:ext cx="7327900" cy="635000"/>
          </a:xfrm>
          <a:prstGeom prst="rect">
            <a:avLst/>
          </a:prstGeom>
        </p:spPr>
        <p:txBody>
          <a:bodyPr vert="horz"/>
          <a:lstStyle>
            <a:lvl1pPr marL="0" indent="0">
              <a:buNone/>
              <a:defRPr sz="3800">
                <a:solidFill>
                  <a:schemeClr val="bg1"/>
                </a:solidFill>
              </a:defRPr>
            </a:lvl1pPr>
          </a:lstStyle>
          <a:p>
            <a:pPr lvl="0"/>
            <a:r>
              <a:rPr lang="en-US" dirty="0"/>
              <a:t>Intro Text</a:t>
            </a:r>
          </a:p>
        </p:txBody>
      </p:sp>
      <p:sp>
        <p:nvSpPr>
          <p:cNvPr id="11" name="Text Placeholder 9"/>
          <p:cNvSpPr>
            <a:spLocks noGrp="1"/>
          </p:cNvSpPr>
          <p:nvPr>
            <p:ph type="body" sz="quarter" idx="11" hasCustomPrompt="1"/>
          </p:nvPr>
        </p:nvSpPr>
        <p:spPr>
          <a:xfrm>
            <a:off x="914400" y="249600"/>
            <a:ext cx="7327900" cy="753700"/>
          </a:xfrm>
          <a:prstGeom prst="rect">
            <a:avLst/>
          </a:prstGeom>
        </p:spPr>
        <p:txBody>
          <a:bodyPr vert="horz"/>
          <a:lstStyle>
            <a:lvl1pPr marL="0" indent="0" algn="ctr">
              <a:buNone/>
              <a:defRPr sz="4200" b="1">
                <a:solidFill>
                  <a:schemeClr val="bg1"/>
                </a:solidFill>
              </a:defRPr>
            </a:lvl1pPr>
          </a:lstStyle>
          <a:p>
            <a:pPr lvl="0"/>
            <a:r>
              <a:rPr lang="en-US" dirty="0"/>
              <a:t>Headline</a:t>
            </a:r>
          </a:p>
        </p:txBody>
      </p:sp>
      <p:sp>
        <p:nvSpPr>
          <p:cNvPr id="6" name="Text Placeholder 9"/>
          <p:cNvSpPr>
            <a:spLocks noGrp="1"/>
          </p:cNvSpPr>
          <p:nvPr>
            <p:ph type="body" sz="quarter" idx="12" hasCustomPrompt="1"/>
          </p:nvPr>
        </p:nvSpPr>
        <p:spPr>
          <a:xfrm>
            <a:off x="914400" y="2692400"/>
            <a:ext cx="7327900" cy="2768600"/>
          </a:xfrm>
          <a:prstGeom prst="rect">
            <a:avLst/>
          </a:prstGeom>
        </p:spPr>
        <p:txBody>
          <a:bodyPr vert="horz"/>
          <a:lstStyle>
            <a:lvl1pPr marL="0" indent="0">
              <a:buNone/>
              <a:defRPr sz="3800">
                <a:solidFill>
                  <a:schemeClr val="bg1">
                    <a:lumMod val="85000"/>
                  </a:schemeClr>
                </a:solidFill>
              </a:defRPr>
            </a:lvl1pPr>
          </a:lstStyle>
          <a:p>
            <a:pPr lvl="0"/>
            <a:r>
              <a:rPr lang="en-US" dirty="0"/>
              <a:t>Supporting Text</a:t>
            </a:r>
          </a:p>
        </p:txBody>
      </p:sp>
    </p:spTree>
    <p:extLst>
      <p:ext uri="{BB962C8B-B14F-4D97-AF65-F5344CB8AC3E}">
        <p14:creationId xmlns:p14="http://schemas.microsoft.com/office/powerpoint/2010/main" val="402292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 IMAGE LEF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5547" y="0"/>
            <a:ext cx="4523536"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8" name="Text Placeholder 7"/>
          <p:cNvSpPr>
            <a:spLocks noGrp="1"/>
          </p:cNvSpPr>
          <p:nvPr>
            <p:ph type="body" sz="quarter" idx="11" hasCustomPrompt="1"/>
          </p:nvPr>
        </p:nvSpPr>
        <p:spPr>
          <a:xfrm>
            <a:off x="4801982" y="2884130"/>
            <a:ext cx="3948112" cy="622710"/>
          </a:xfrm>
          <a:prstGeom prst="rect">
            <a:avLst/>
          </a:prstGeom>
        </p:spPr>
        <p:txBody>
          <a:bodyPr vert="horz"/>
          <a:lstStyle>
            <a:lvl1pPr marL="0" indent="0" algn="l">
              <a:lnSpc>
                <a:spcPts val="4400"/>
              </a:lnSpc>
              <a:spcBef>
                <a:spcPts val="0"/>
              </a:spcBef>
              <a:buNone/>
              <a:defRPr sz="4200" b="0" i="0" baseline="0">
                <a:solidFill>
                  <a:schemeClr val="tx1">
                    <a:lumMod val="65000"/>
                    <a:lumOff val="35000"/>
                  </a:schemeClr>
                </a:solidFill>
              </a:defRPr>
            </a:lvl1pPr>
          </a:lstStyle>
          <a:p>
            <a:pPr lvl="0"/>
            <a:r>
              <a:rPr lang="en-US" dirty="0"/>
              <a:t>Insert Statistic</a:t>
            </a:r>
          </a:p>
        </p:txBody>
      </p:sp>
      <p:sp>
        <p:nvSpPr>
          <p:cNvPr id="9" name="Text Placeholder 7"/>
          <p:cNvSpPr>
            <a:spLocks noGrp="1"/>
          </p:cNvSpPr>
          <p:nvPr>
            <p:ph type="body" sz="quarter" idx="12" hasCustomPrompt="1"/>
          </p:nvPr>
        </p:nvSpPr>
        <p:spPr>
          <a:xfrm>
            <a:off x="4801982" y="3498649"/>
            <a:ext cx="3948112" cy="622710"/>
          </a:xfrm>
          <a:prstGeom prst="rect">
            <a:avLst/>
          </a:prstGeom>
        </p:spPr>
        <p:txBody>
          <a:bodyPr vert="horz"/>
          <a:lstStyle>
            <a:lvl1pPr marL="0" indent="0" algn="l">
              <a:lnSpc>
                <a:spcPts val="4400"/>
              </a:lnSpc>
              <a:spcBef>
                <a:spcPts val="0"/>
              </a:spcBef>
              <a:buNone/>
              <a:defRPr sz="4200" b="1" i="0" baseline="0">
                <a:solidFill>
                  <a:srgbClr val="C44C17"/>
                </a:solidFill>
              </a:defRPr>
            </a:lvl1pPr>
          </a:lstStyle>
          <a:p>
            <a:pPr lvl="0"/>
            <a:r>
              <a:rPr lang="en-US" dirty="0"/>
              <a:t>Highlighted Text</a:t>
            </a:r>
          </a:p>
        </p:txBody>
      </p:sp>
      <p:sp>
        <p:nvSpPr>
          <p:cNvPr id="7"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Tree>
    <p:extLst>
      <p:ext uri="{BB962C8B-B14F-4D97-AF65-F5344CB8AC3E}">
        <p14:creationId xmlns:p14="http://schemas.microsoft.com/office/powerpoint/2010/main" val="17101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IMAGE RIGH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4457989" y="0"/>
            <a:ext cx="4754728"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8" name="Text Placeholder 7"/>
          <p:cNvSpPr>
            <a:spLocks noGrp="1"/>
          </p:cNvSpPr>
          <p:nvPr>
            <p:ph type="body" sz="quarter" idx="11" hasCustomPrompt="1"/>
          </p:nvPr>
        </p:nvSpPr>
        <p:spPr>
          <a:xfrm>
            <a:off x="287338" y="2884130"/>
            <a:ext cx="3948112" cy="622710"/>
          </a:xfrm>
          <a:prstGeom prst="rect">
            <a:avLst/>
          </a:prstGeom>
        </p:spPr>
        <p:txBody>
          <a:bodyPr vert="horz"/>
          <a:lstStyle>
            <a:lvl1pPr marL="0" indent="0" algn="l">
              <a:lnSpc>
                <a:spcPts val="4400"/>
              </a:lnSpc>
              <a:spcBef>
                <a:spcPts val="0"/>
              </a:spcBef>
              <a:buNone/>
              <a:defRPr sz="4200" b="0" i="0" baseline="0">
                <a:solidFill>
                  <a:schemeClr val="tx1">
                    <a:lumMod val="65000"/>
                    <a:lumOff val="35000"/>
                  </a:schemeClr>
                </a:solidFill>
              </a:defRPr>
            </a:lvl1pPr>
          </a:lstStyle>
          <a:p>
            <a:pPr lvl="0"/>
            <a:r>
              <a:rPr lang="en-US" dirty="0"/>
              <a:t>Insert Statistic</a:t>
            </a:r>
          </a:p>
        </p:txBody>
      </p:sp>
      <p:sp>
        <p:nvSpPr>
          <p:cNvPr id="9" name="Text Placeholder 7"/>
          <p:cNvSpPr>
            <a:spLocks noGrp="1"/>
          </p:cNvSpPr>
          <p:nvPr>
            <p:ph type="body" sz="quarter" idx="12" hasCustomPrompt="1"/>
          </p:nvPr>
        </p:nvSpPr>
        <p:spPr>
          <a:xfrm>
            <a:off x="287338" y="3498649"/>
            <a:ext cx="3948112" cy="622710"/>
          </a:xfrm>
          <a:prstGeom prst="rect">
            <a:avLst/>
          </a:prstGeom>
        </p:spPr>
        <p:txBody>
          <a:bodyPr vert="horz"/>
          <a:lstStyle>
            <a:lvl1pPr marL="0" indent="0" algn="l">
              <a:lnSpc>
                <a:spcPts val="4400"/>
              </a:lnSpc>
              <a:spcBef>
                <a:spcPts val="0"/>
              </a:spcBef>
              <a:buNone/>
              <a:defRPr sz="4200" b="1" i="0" baseline="0">
                <a:solidFill>
                  <a:srgbClr val="C44C17"/>
                </a:solidFill>
              </a:defRPr>
            </a:lvl1pPr>
          </a:lstStyle>
          <a:p>
            <a:pPr lvl="0"/>
            <a:r>
              <a:rPr lang="en-US" dirty="0"/>
              <a:t>Highlighted Text</a:t>
            </a:r>
          </a:p>
        </p:txBody>
      </p:sp>
    </p:spTree>
    <p:extLst>
      <p:ext uri="{BB962C8B-B14F-4D97-AF65-F5344CB8AC3E}">
        <p14:creationId xmlns:p14="http://schemas.microsoft.com/office/powerpoint/2010/main" val="776263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OPULATED">
    <p:spTree>
      <p:nvGrpSpPr>
        <p:cNvPr id="1" name=""/>
        <p:cNvGrpSpPr/>
        <p:nvPr/>
      </p:nvGrpSpPr>
      <p:grpSpPr>
        <a:xfrm>
          <a:off x="0" y="0"/>
          <a:ext cx="0" cy="0"/>
          <a:chOff x="0" y="0"/>
          <a:chExt cx="0" cy="0"/>
        </a:xfrm>
      </p:grpSpPr>
      <p:sp>
        <p:nvSpPr>
          <p:cNvPr id="7" name="TextBox 6"/>
          <p:cNvSpPr txBox="1"/>
          <p:nvPr userDrawn="1"/>
        </p:nvSpPr>
        <p:spPr>
          <a:xfrm>
            <a:off x="4969937" y="1648678"/>
            <a:ext cx="3903133" cy="2015936"/>
          </a:xfrm>
          <a:prstGeom prst="rect">
            <a:avLst/>
          </a:prstGeom>
          <a:noFill/>
        </p:spPr>
        <p:txBody>
          <a:bodyPr wrap="square" rtlCol="0">
            <a:spAutoFit/>
          </a:bodyPr>
          <a:lstStyle/>
          <a:p>
            <a:pPr>
              <a:lnSpc>
                <a:spcPts val="5000"/>
              </a:lnSpc>
            </a:pPr>
            <a:r>
              <a:rPr lang="en-US" sz="2200" b="1" dirty="0">
                <a:solidFill>
                  <a:schemeClr val="bg1"/>
                </a:solidFill>
                <a:latin typeface="Calibri"/>
                <a:cs typeface="Calibri"/>
              </a:rPr>
              <a:t>solutions@careerrev.com</a:t>
            </a:r>
          </a:p>
          <a:p>
            <a:pPr>
              <a:lnSpc>
                <a:spcPts val="5000"/>
              </a:lnSpc>
            </a:pPr>
            <a:r>
              <a:rPr lang="en-US" sz="2200" b="1" dirty="0">
                <a:solidFill>
                  <a:schemeClr val="bg1"/>
                </a:solidFill>
                <a:latin typeface="Calibri"/>
                <a:cs typeface="Calibri"/>
              </a:rPr>
              <a:t>careerrev.com</a:t>
            </a:r>
          </a:p>
          <a:p>
            <a:pPr>
              <a:lnSpc>
                <a:spcPts val="5000"/>
              </a:lnSpc>
            </a:pPr>
            <a:r>
              <a:rPr lang="en-US" sz="2200" b="1" dirty="0">
                <a:solidFill>
                  <a:schemeClr val="bg1"/>
                </a:solidFill>
                <a:latin typeface="Calibri"/>
                <a:cs typeface="Calibri"/>
              </a:rPr>
              <a:t> </a:t>
            </a:r>
          </a:p>
        </p:txBody>
      </p:sp>
      <p:sp>
        <p:nvSpPr>
          <p:cNvPr id="8" name="Rectangle 7"/>
          <p:cNvSpPr/>
          <p:nvPr userDrawn="1"/>
        </p:nvSpPr>
        <p:spPr>
          <a:xfrm>
            <a:off x="-67734" y="-80818"/>
            <a:ext cx="3615267" cy="6969299"/>
          </a:xfrm>
          <a:prstGeom prst="rect">
            <a:avLst/>
          </a:prstGeom>
          <a:solidFill>
            <a:srgbClr val="A8B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 name="TextBox 8"/>
          <p:cNvSpPr txBox="1"/>
          <p:nvPr userDrawn="1"/>
        </p:nvSpPr>
        <p:spPr>
          <a:xfrm>
            <a:off x="254004" y="403124"/>
            <a:ext cx="2921001" cy="1726969"/>
          </a:xfrm>
          <a:prstGeom prst="rect">
            <a:avLst/>
          </a:prstGeom>
          <a:noFill/>
        </p:spPr>
        <p:txBody>
          <a:bodyPr wrap="square" rtlCol="0">
            <a:spAutoFit/>
          </a:bodyPr>
          <a:lstStyle/>
          <a:p>
            <a:pPr>
              <a:lnSpc>
                <a:spcPts val="4400"/>
              </a:lnSpc>
            </a:pPr>
            <a:r>
              <a:rPr lang="en-US" sz="3300" dirty="0">
                <a:solidFill>
                  <a:schemeClr val="bg1"/>
                </a:solidFill>
                <a:latin typeface="Calibri"/>
                <a:cs typeface="Calibri"/>
              </a:rPr>
              <a:t>We’re on a </a:t>
            </a:r>
            <a:r>
              <a:rPr lang="en-US" sz="4600" b="1" dirty="0">
                <a:solidFill>
                  <a:srgbClr val="FFFFFF"/>
                </a:solidFill>
                <a:latin typeface="Calibri"/>
                <a:cs typeface="Calibri"/>
              </a:rPr>
              <a:t>MISSION</a:t>
            </a:r>
          </a:p>
          <a:p>
            <a:endParaRPr lang="en-US" sz="1400" dirty="0">
              <a:solidFill>
                <a:schemeClr val="bg1"/>
              </a:solidFill>
              <a:latin typeface="Calibri"/>
              <a:cs typeface="Calibri"/>
            </a:endParaRPr>
          </a:p>
        </p:txBody>
      </p:sp>
      <p:sp>
        <p:nvSpPr>
          <p:cNvPr id="10" name="TextBox 9"/>
          <p:cNvSpPr txBox="1"/>
          <p:nvPr userDrawn="1"/>
        </p:nvSpPr>
        <p:spPr>
          <a:xfrm>
            <a:off x="262471" y="1797152"/>
            <a:ext cx="3217333" cy="1426031"/>
          </a:xfrm>
          <a:prstGeom prst="rect">
            <a:avLst/>
          </a:prstGeom>
          <a:noFill/>
        </p:spPr>
        <p:txBody>
          <a:bodyPr wrap="square" rtlCol="0">
            <a:spAutoFit/>
          </a:bodyPr>
          <a:lstStyle/>
          <a:p>
            <a:pPr>
              <a:lnSpc>
                <a:spcPts val="2600"/>
              </a:lnSpc>
            </a:pPr>
            <a:r>
              <a:rPr lang="en-US" sz="2300" b="0" dirty="0">
                <a:solidFill>
                  <a:schemeClr val="bg1"/>
                </a:solidFill>
                <a:effectLst>
                  <a:outerShdw blurRad="38100" dist="38100" dir="2700000" algn="tl">
                    <a:srgbClr val="000000">
                      <a:alpha val="43137"/>
                    </a:srgbClr>
                  </a:outerShdw>
                </a:effectLst>
                <a:latin typeface="Calibri"/>
                <a:cs typeface="Calibri"/>
              </a:rPr>
              <a:t>Discover how </a:t>
            </a:r>
          </a:p>
          <a:p>
            <a:pPr>
              <a:lnSpc>
                <a:spcPts val="2600"/>
              </a:lnSpc>
            </a:pPr>
            <a:r>
              <a:rPr lang="en-US" sz="2300" b="0" dirty="0">
                <a:solidFill>
                  <a:schemeClr val="bg1"/>
                </a:solidFill>
                <a:effectLst>
                  <a:outerShdw blurRad="38100" dist="38100" dir="2700000" algn="tl">
                    <a:srgbClr val="000000">
                      <a:alpha val="43137"/>
                    </a:srgbClr>
                  </a:outerShdw>
                </a:effectLst>
                <a:latin typeface="Calibri"/>
                <a:cs typeface="Calibri"/>
              </a:rPr>
              <a:t>we can unlock</a:t>
            </a:r>
            <a:r>
              <a:rPr lang="en-US" sz="2300" b="0" baseline="0" dirty="0">
                <a:solidFill>
                  <a:schemeClr val="bg1"/>
                </a:solidFill>
                <a:effectLst>
                  <a:outerShdw blurRad="38100" dist="38100" dir="2700000" algn="tl">
                    <a:srgbClr val="000000">
                      <a:alpha val="43137"/>
                    </a:srgbClr>
                  </a:outerShdw>
                </a:effectLst>
                <a:latin typeface="Calibri"/>
                <a:cs typeface="Calibri"/>
              </a:rPr>
              <a:t> the potential of your emerging workforce</a:t>
            </a:r>
            <a:endParaRPr lang="en-US" sz="2300" b="0" dirty="0">
              <a:solidFill>
                <a:schemeClr val="bg1"/>
              </a:solidFill>
              <a:effectLst>
                <a:outerShdw blurRad="38100" dist="38100" dir="2700000" algn="tl">
                  <a:srgbClr val="000000">
                    <a:alpha val="43137"/>
                  </a:srgbClr>
                </a:outerShdw>
              </a:effectLst>
              <a:latin typeface="Calibri"/>
              <a:cs typeface="Calibri"/>
            </a:endParaRPr>
          </a:p>
        </p:txBody>
      </p:sp>
      <p:pic>
        <p:nvPicPr>
          <p:cNvPr id="11" name="Picture 10" descr="crev-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663" y="3591132"/>
            <a:ext cx="3861369" cy="559900"/>
          </a:xfrm>
          <a:prstGeom prst="rect">
            <a:avLst/>
          </a:prstGeom>
        </p:spPr>
      </p:pic>
      <p:pic>
        <p:nvPicPr>
          <p:cNvPr id="12" name="Picture 11" descr="peoplegroupsmall.png"/>
          <p:cNvPicPr>
            <a:picLocks noChangeAspect="1"/>
          </p:cNvPicPr>
          <p:nvPr userDrawn="1"/>
        </p:nvPicPr>
        <p:blipFill>
          <a:blip r:embed="rId3">
            <a:alphaModFix amt="37000"/>
            <a:extLst>
              <a:ext uri="{28A0092B-C50C-407E-A947-70E740481C1C}">
                <a14:useLocalDpi xmlns:a14="http://schemas.microsoft.com/office/drawing/2010/main" val="0"/>
              </a:ext>
            </a:extLst>
          </a:blip>
          <a:stretch>
            <a:fillRect/>
          </a:stretch>
        </p:blipFill>
        <p:spPr>
          <a:xfrm>
            <a:off x="338670" y="3399017"/>
            <a:ext cx="2812660" cy="1739408"/>
          </a:xfrm>
          <a:prstGeom prst="rect">
            <a:avLst/>
          </a:prstGeom>
        </p:spPr>
      </p:pic>
      <p:pic>
        <p:nvPicPr>
          <p:cNvPr id="14" name="Picture 13" descr="emai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0663" y="1879663"/>
            <a:ext cx="370417" cy="337121"/>
          </a:xfrm>
          <a:prstGeom prst="rect">
            <a:avLst/>
          </a:prstGeom>
        </p:spPr>
      </p:pic>
      <p:pic>
        <p:nvPicPr>
          <p:cNvPr id="15" name="Picture 14" descr="monito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20663" y="2513893"/>
            <a:ext cx="370417" cy="337121"/>
          </a:xfrm>
          <a:prstGeom prst="rect">
            <a:avLst/>
          </a:prstGeom>
        </p:spPr>
      </p:pic>
    </p:spTree>
    <p:extLst>
      <p:ext uri="{BB962C8B-B14F-4D97-AF65-F5344CB8AC3E}">
        <p14:creationId xmlns:p14="http://schemas.microsoft.com/office/powerpoint/2010/main" val="930565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Rectangle 7"/>
          <p:cNvSpPr/>
          <p:nvPr userDrawn="1"/>
        </p:nvSpPr>
        <p:spPr>
          <a:xfrm>
            <a:off x="-67734" y="-80818"/>
            <a:ext cx="3615267" cy="6969299"/>
          </a:xfrm>
          <a:prstGeom prst="rect">
            <a:avLst/>
          </a:prstGeom>
          <a:solidFill>
            <a:srgbClr val="A8B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 name="TextBox 8"/>
          <p:cNvSpPr txBox="1"/>
          <p:nvPr userDrawn="1"/>
        </p:nvSpPr>
        <p:spPr>
          <a:xfrm>
            <a:off x="254004" y="403124"/>
            <a:ext cx="2921001" cy="1726969"/>
          </a:xfrm>
          <a:prstGeom prst="rect">
            <a:avLst/>
          </a:prstGeom>
          <a:noFill/>
        </p:spPr>
        <p:txBody>
          <a:bodyPr wrap="square" rtlCol="0">
            <a:spAutoFit/>
          </a:bodyPr>
          <a:lstStyle/>
          <a:p>
            <a:pPr>
              <a:lnSpc>
                <a:spcPts val="4400"/>
              </a:lnSpc>
            </a:pPr>
            <a:r>
              <a:rPr lang="en-US" sz="3300" dirty="0">
                <a:solidFill>
                  <a:schemeClr val="bg1"/>
                </a:solidFill>
                <a:latin typeface="Calibri"/>
                <a:cs typeface="Calibri"/>
              </a:rPr>
              <a:t>We’re on a </a:t>
            </a:r>
            <a:r>
              <a:rPr lang="en-US" sz="4600" b="1" dirty="0">
                <a:solidFill>
                  <a:srgbClr val="FFFFFF"/>
                </a:solidFill>
                <a:latin typeface="Calibri"/>
                <a:cs typeface="Calibri"/>
              </a:rPr>
              <a:t>MISSION</a:t>
            </a:r>
          </a:p>
          <a:p>
            <a:endParaRPr lang="en-US" sz="1400" dirty="0">
              <a:solidFill>
                <a:schemeClr val="bg1"/>
              </a:solidFill>
              <a:latin typeface="Calibri"/>
              <a:cs typeface="Calibri"/>
            </a:endParaRPr>
          </a:p>
        </p:txBody>
      </p:sp>
      <p:sp>
        <p:nvSpPr>
          <p:cNvPr id="10" name="TextBox 9"/>
          <p:cNvSpPr txBox="1"/>
          <p:nvPr userDrawn="1"/>
        </p:nvSpPr>
        <p:spPr>
          <a:xfrm>
            <a:off x="262471" y="1797152"/>
            <a:ext cx="3217333" cy="1098591"/>
          </a:xfrm>
          <a:prstGeom prst="rect">
            <a:avLst/>
          </a:prstGeom>
          <a:noFill/>
        </p:spPr>
        <p:txBody>
          <a:bodyPr wrap="square" rtlCol="0">
            <a:spAutoFit/>
          </a:bodyPr>
          <a:lstStyle/>
          <a:p>
            <a:pPr>
              <a:lnSpc>
                <a:spcPts val="2600"/>
              </a:lnSpc>
            </a:pPr>
            <a:r>
              <a:rPr lang="en-US" sz="2300" dirty="0">
                <a:solidFill>
                  <a:schemeClr val="bg1"/>
                </a:solidFill>
                <a:latin typeface="Calibri"/>
                <a:cs typeface="Calibri"/>
              </a:rPr>
              <a:t>Discover how </a:t>
            </a:r>
          </a:p>
          <a:p>
            <a:pPr>
              <a:lnSpc>
                <a:spcPts val="2600"/>
              </a:lnSpc>
            </a:pPr>
            <a:r>
              <a:rPr lang="en-US" sz="2300" dirty="0">
                <a:solidFill>
                  <a:schemeClr val="bg1"/>
                </a:solidFill>
                <a:latin typeface="Calibri"/>
                <a:cs typeface="Calibri"/>
              </a:rPr>
              <a:t>we can revolutionize </a:t>
            </a:r>
          </a:p>
          <a:p>
            <a:pPr>
              <a:lnSpc>
                <a:spcPts val="2600"/>
              </a:lnSpc>
            </a:pPr>
            <a:r>
              <a:rPr lang="en-US" sz="2300" dirty="0">
                <a:solidFill>
                  <a:schemeClr val="bg1"/>
                </a:solidFill>
                <a:latin typeface="Calibri"/>
                <a:cs typeface="Calibri"/>
              </a:rPr>
              <a:t>your talent.</a:t>
            </a:r>
          </a:p>
        </p:txBody>
      </p:sp>
      <p:pic>
        <p:nvPicPr>
          <p:cNvPr id="11" name="Picture 10" descr="crev-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663" y="4418505"/>
            <a:ext cx="3861369" cy="559900"/>
          </a:xfrm>
          <a:prstGeom prst="rect">
            <a:avLst/>
          </a:prstGeom>
        </p:spPr>
      </p:pic>
      <p:pic>
        <p:nvPicPr>
          <p:cNvPr id="12" name="Picture 11" descr="peoplegroupsmall.png"/>
          <p:cNvPicPr>
            <a:picLocks noChangeAspect="1"/>
          </p:cNvPicPr>
          <p:nvPr userDrawn="1"/>
        </p:nvPicPr>
        <p:blipFill>
          <a:blip r:embed="rId3">
            <a:alphaModFix amt="37000"/>
            <a:extLst>
              <a:ext uri="{28A0092B-C50C-407E-A947-70E740481C1C}">
                <a14:useLocalDpi xmlns:a14="http://schemas.microsoft.com/office/drawing/2010/main" val="0"/>
              </a:ext>
            </a:extLst>
          </a:blip>
          <a:stretch>
            <a:fillRect/>
          </a:stretch>
        </p:blipFill>
        <p:spPr>
          <a:xfrm>
            <a:off x="338670" y="3281328"/>
            <a:ext cx="2812660" cy="1739408"/>
          </a:xfrm>
          <a:prstGeom prst="rect">
            <a:avLst/>
          </a:prstGeom>
        </p:spPr>
      </p:pic>
      <p:pic>
        <p:nvPicPr>
          <p:cNvPr id="13" name="Picture 12" descr="pho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0663" y="1968348"/>
            <a:ext cx="370417" cy="337121"/>
          </a:xfrm>
          <a:prstGeom prst="rect">
            <a:avLst/>
          </a:prstGeom>
        </p:spPr>
      </p:pic>
      <p:pic>
        <p:nvPicPr>
          <p:cNvPr id="14" name="Picture 13" descr="emai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20663" y="2631062"/>
            <a:ext cx="370417" cy="337121"/>
          </a:xfrm>
          <a:prstGeom prst="rect">
            <a:avLst/>
          </a:prstGeom>
        </p:spPr>
      </p:pic>
      <p:pic>
        <p:nvPicPr>
          <p:cNvPr id="15" name="Picture 14" descr="monitor.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0663" y="3265292"/>
            <a:ext cx="370417" cy="337121"/>
          </a:xfrm>
          <a:prstGeom prst="rect">
            <a:avLst/>
          </a:prstGeom>
        </p:spPr>
      </p:pic>
      <p:sp>
        <p:nvSpPr>
          <p:cNvPr id="3" name="Text Placeholder 2"/>
          <p:cNvSpPr>
            <a:spLocks noGrp="1"/>
          </p:cNvSpPr>
          <p:nvPr>
            <p:ph type="body" sz="quarter" idx="10" hasCustomPrompt="1"/>
          </p:nvPr>
        </p:nvSpPr>
        <p:spPr>
          <a:xfrm>
            <a:off x="4970463" y="1899171"/>
            <a:ext cx="3386137" cy="425348"/>
          </a:xfrm>
          <a:prstGeom prst="rect">
            <a:avLst/>
          </a:prstGeom>
        </p:spPr>
        <p:txBody>
          <a:bodyPr vert="horz"/>
          <a:lstStyle>
            <a:lvl1pPr marL="0" indent="0">
              <a:lnSpc>
                <a:spcPct val="100000"/>
              </a:lnSpc>
              <a:spcBef>
                <a:spcPts val="0"/>
              </a:spcBef>
              <a:buNone/>
              <a:defRPr sz="2200" b="1" i="0">
                <a:solidFill>
                  <a:schemeClr val="bg1"/>
                </a:solidFill>
              </a:defRPr>
            </a:lvl1pPr>
          </a:lstStyle>
          <a:p>
            <a:pPr lvl="0"/>
            <a:r>
              <a:rPr lang="en-US" dirty="0"/>
              <a:t>phone</a:t>
            </a:r>
          </a:p>
        </p:txBody>
      </p:sp>
      <p:sp>
        <p:nvSpPr>
          <p:cNvPr id="16" name="Text Placeholder 2"/>
          <p:cNvSpPr>
            <a:spLocks noGrp="1"/>
          </p:cNvSpPr>
          <p:nvPr>
            <p:ph type="body" sz="quarter" idx="11" hasCustomPrompt="1"/>
          </p:nvPr>
        </p:nvSpPr>
        <p:spPr>
          <a:xfrm>
            <a:off x="4970463" y="2536485"/>
            <a:ext cx="3386137" cy="425348"/>
          </a:xfrm>
          <a:prstGeom prst="rect">
            <a:avLst/>
          </a:prstGeom>
        </p:spPr>
        <p:txBody>
          <a:bodyPr vert="horz"/>
          <a:lstStyle>
            <a:lvl1pPr marL="0" indent="0">
              <a:lnSpc>
                <a:spcPct val="100000"/>
              </a:lnSpc>
              <a:spcBef>
                <a:spcPts val="0"/>
              </a:spcBef>
              <a:buNone/>
              <a:defRPr sz="2200" b="1" i="0">
                <a:solidFill>
                  <a:schemeClr val="bg1"/>
                </a:solidFill>
              </a:defRPr>
            </a:lvl1pPr>
          </a:lstStyle>
          <a:p>
            <a:pPr lvl="0"/>
            <a:r>
              <a:rPr lang="en-US" dirty="0"/>
              <a:t>email</a:t>
            </a:r>
          </a:p>
        </p:txBody>
      </p:sp>
      <p:sp>
        <p:nvSpPr>
          <p:cNvPr id="17" name="Text Placeholder 2"/>
          <p:cNvSpPr>
            <a:spLocks noGrp="1"/>
          </p:cNvSpPr>
          <p:nvPr>
            <p:ph type="body" sz="quarter" idx="12" hasCustomPrompt="1"/>
          </p:nvPr>
        </p:nvSpPr>
        <p:spPr>
          <a:xfrm>
            <a:off x="4970463" y="3179798"/>
            <a:ext cx="3386137" cy="425348"/>
          </a:xfrm>
          <a:prstGeom prst="rect">
            <a:avLst/>
          </a:prstGeom>
        </p:spPr>
        <p:txBody>
          <a:bodyPr vert="horz"/>
          <a:lstStyle>
            <a:lvl1pPr marL="0" indent="0">
              <a:lnSpc>
                <a:spcPct val="100000"/>
              </a:lnSpc>
              <a:spcBef>
                <a:spcPts val="0"/>
              </a:spcBef>
              <a:buNone/>
              <a:defRPr sz="2200" b="1" i="0">
                <a:solidFill>
                  <a:schemeClr val="bg1"/>
                </a:solidFill>
              </a:defRPr>
            </a:lvl1pPr>
          </a:lstStyle>
          <a:p>
            <a:pPr lvl="0"/>
            <a:r>
              <a:rPr lang="en-US" dirty="0"/>
              <a:t>website url</a:t>
            </a:r>
          </a:p>
        </p:txBody>
      </p:sp>
    </p:spTree>
    <p:extLst>
      <p:ext uri="{BB962C8B-B14F-4D97-AF65-F5344CB8AC3E}">
        <p14:creationId xmlns:p14="http://schemas.microsoft.com/office/powerpoint/2010/main" val="223334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3">
    <p:spTree>
      <p:nvGrpSpPr>
        <p:cNvPr id="1" name=""/>
        <p:cNvGrpSpPr/>
        <p:nvPr/>
      </p:nvGrpSpPr>
      <p:grpSpPr>
        <a:xfrm>
          <a:off x="0" y="0"/>
          <a:ext cx="0" cy="0"/>
          <a:chOff x="0" y="0"/>
          <a:chExt cx="0" cy="0"/>
        </a:xfrm>
      </p:grpSpPr>
      <p:sp>
        <p:nvSpPr>
          <p:cNvPr id="2" name="Rectangle 1"/>
          <p:cNvSpPr/>
          <p:nvPr userDrawn="1"/>
        </p:nvSpPr>
        <p:spPr>
          <a:xfrm>
            <a:off x="-67734" y="6309360"/>
            <a:ext cx="9279468" cy="579120"/>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 Copyright 2019 Career Revolution, Inc. All Rights Reserved.</a:t>
            </a:r>
          </a:p>
        </p:txBody>
      </p:sp>
      <p:pic>
        <p:nvPicPr>
          <p:cNvPr id="3" name="Picture 2" descr="crev-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83" y="6448957"/>
            <a:ext cx="1910080" cy="276962"/>
          </a:xfrm>
          <a:prstGeom prst="rect">
            <a:avLst/>
          </a:prstGeom>
        </p:spPr>
      </p:pic>
    </p:spTree>
    <p:extLst>
      <p:ext uri="{BB962C8B-B14F-4D97-AF65-F5344CB8AC3E}">
        <p14:creationId xmlns:p14="http://schemas.microsoft.com/office/powerpoint/2010/main" val="211992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03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179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ON WHITE - TESTIMONIAL FEATURE">
    <p:spTree>
      <p:nvGrpSpPr>
        <p:cNvPr id="1" name=""/>
        <p:cNvGrpSpPr/>
        <p:nvPr/>
      </p:nvGrpSpPr>
      <p:grpSpPr>
        <a:xfrm>
          <a:off x="0" y="0"/>
          <a:ext cx="0" cy="0"/>
          <a:chOff x="0" y="0"/>
          <a:chExt cx="0" cy="0"/>
        </a:xfrm>
      </p:grpSpPr>
      <p:sp>
        <p:nvSpPr>
          <p:cNvPr id="4" name="Rectangle 3"/>
          <p:cNvSpPr/>
          <p:nvPr userDrawn="1"/>
        </p:nvSpPr>
        <p:spPr>
          <a:xfrm>
            <a:off x="-67734" y="-59100"/>
            <a:ext cx="3454401" cy="6366352"/>
          </a:xfrm>
          <a:prstGeom prst="rect">
            <a:avLst/>
          </a:prstGeom>
          <a:solidFill>
            <a:srgbClr val="A8B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Text Placeholder 11"/>
          <p:cNvSpPr>
            <a:spLocks noGrp="1"/>
          </p:cNvSpPr>
          <p:nvPr>
            <p:ph type="body" sz="quarter" idx="10" hasCustomPrompt="1"/>
          </p:nvPr>
        </p:nvSpPr>
        <p:spPr>
          <a:xfrm>
            <a:off x="169334" y="822583"/>
            <a:ext cx="3017956" cy="3118514"/>
          </a:xfrm>
          <a:prstGeom prst="rect">
            <a:avLst/>
          </a:prstGeom>
        </p:spPr>
        <p:txBody>
          <a:bodyPr vert="horz"/>
          <a:lstStyle>
            <a:lvl1pPr marL="0" indent="0" algn="ctr">
              <a:spcBef>
                <a:spcPts val="0"/>
              </a:spcBef>
              <a:buNone/>
              <a:defRPr sz="2000" b="0" i="1" baseline="0">
                <a:solidFill>
                  <a:schemeClr val="bg1"/>
                </a:solidFill>
              </a:defRPr>
            </a:lvl1pPr>
          </a:lstStyle>
          <a:p>
            <a:pPr lvl="0"/>
            <a:r>
              <a:rPr lang="en-US" dirty="0"/>
              <a:t>Testimonial</a:t>
            </a:r>
          </a:p>
        </p:txBody>
      </p:sp>
      <p:sp>
        <p:nvSpPr>
          <p:cNvPr id="19"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
        <p:nvSpPr>
          <p:cNvPr id="21" name="Text Placeholder 20"/>
          <p:cNvSpPr>
            <a:spLocks noGrp="1"/>
          </p:cNvSpPr>
          <p:nvPr>
            <p:ph type="body" sz="quarter" idx="11" hasCustomPrompt="1"/>
          </p:nvPr>
        </p:nvSpPr>
        <p:spPr>
          <a:xfrm>
            <a:off x="4572359" y="346380"/>
            <a:ext cx="4056062" cy="385267"/>
          </a:xfrm>
          <a:prstGeom prst="rect">
            <a:avLst/>
          </a:prstGeom>
        </p:spPr>
        <p:txBody>
          <a:bodyPr vert="horz"/>
          <a:lstStyle>
            <a:lvl1pPr marL="0" indent="0">
              <a:spcBef>
                <a:spcPts val="0"/>
              </a:spcBef>
              <a:buNone/>
              <a:defRPr sz="1600" b="1" i="0">
                <a:solidFill>
                  <a:schemeClr val="tx1">
                    <a:lumMod val="75000"/>
                    <a:lumOff val="25000"/>
                  </a:schemeClr>
                </a:solidFill>
              </a:defRPr>
            </a:lvl1pPr>
          </a:lstStyle>
          <a:p>
            <a:pPr lvl="0"/>
            <a:r>
              <a:rPr lang="en-US" dirty="0"/>
              <a:t>Headline</a:t>
            </a:r>
          </a:p>
        </p:txBody>
      </p:sp>
      <p:sp>
        <p:nvSpPr>
          <p:cNvPr id="22" name="Text Placeholder 20"/>
          <p:cNvSpPr>
            <a:spLocks noGrp="1"/>
          </p:cNvSpPr>
          <p:nvPr>
            <p:ph type="body" sz="quarter" idx="12" hasCustomPrompt="1"/>
          </p:nvPr>
        </p:nvSpPr>
        <p:spPr>
          <a:xfrm>
            <a:off x="4572359" y="726682"/>
            <a:ext cx="4056062" cy="1485574"/>
          </a:xfrm>
          <a:prstGeom prst="rect">
            <a:avLst/>
          </a:prstGeom>
        </p:spPr>
        <p:txBody>
          <a:bodyPr vert="horz"/>
          <a:lstStyle>
            <a:lvl1pPr marL="0" indent="0">
              <a:spcBef>
                <a:spcPts val="0"/>
              </a:spcBef>
              <a:buNone/>
              <a:defRPr sz="1400">
                <a:solidFill>
                  <a:schemeClr val="tx1">
                    <a:lumMod val="75000"/>
                    <a:lumOff val="25000"/>
                  </a:schemeClr>
                </a:solidFill>
              </a:defRPr>
            </a:lvl1pPr>
          </a:lstStyle>
          <a:p>
            <a:pPr lvl="0"/>
            <a:r>
              <a:rPr lang="en-US" dirty="0"/>
              <a:t>Supporting Text</a:t>
            </a:r>
          </a:p>
          <a:p>
            <a:pPr lvl="0"/>
            <a:endParaRPr lang="en-US" dirty="0"/>
          </a:p>
        </p:txBody>
      </p:sp>
      <p:sp>
        <p:nvSpPr>
          <p:cNvPr id="24" name="Picture Placeholder 23"/>
          <p:cNvSpPr>
            <a:spLocks noGrp="1"/>
          </p:cNvSpPr>
          <p:nvPr>
            <p:ph type="pic" sz="quarter" idx="13" hasCustomPrompt="1"/>
          </p:nvPr>
        </p:nvSpPr>
        <p:spPr>
          <a:xfrm>
            <a:off x="3720641" y="346380"/>
            <a:ext cx="720725" cy="722312"/>
          </a:xfrm>
          <a:prstGeom prst="rect">
            <a:avLst/>
          </a:prstGeom>
        </p:spPr>
        <p:txBody>
          <a:bodyPr vert="horz"/>
          <a:lstStyle>
            <a:lvl1pPr marL="0" indent="0" algn="ctr">
              <a:buNone/>
              <a:defRPr sz="1000">
                <a:solidFill>
                  <a:schemeClr val="bg1">
                    <a:lumMod val="75000"/>
                  </a:schemeClr>
                </a:solidFill>
              </a:defRPr>
            </a:lvl1pPr>
          </a:lstStyle>
          <a:p>
            <a:r>
              <a:rPr lang="en-US" dirty="0"/>
              <a:t>ICON</a:t>
            </a:r>
          </a:p>
        </p:txBody>
      </p:sp>
      <p:sp>
        <p:nvSpPr>
          <p:cNvPr id="33" name="Text Placeholder 32"/>
          <p:cNvSpPr>
            <a:spLocks noGrp="1"/>
          </p:cNvSpPr>
          <p:nvPr>
            <p:ph type="body" sz="quarter" idx="16" hasCustomPrompt="1"/>
          </p:nvPr>
        </p:nvSpPr>
        <p:spPr>
          <a:xfrm>
            <a:off x="1373718" y="580666"/>
            <a:ext cx="660400" cy="184089"/>
          </a:xfrm>
          <a:prstGeom prst="rect">
            <a:avLst/>
          </a:prstGeom>
        </p:spPr>
        <p:txBody>
          <a:bodyPr vert="horz"/>
          <a:lstStyle>
            <a:lvl1pPr marL="171450" indent="-171450" algn="ctr">
              <a:spcBef>
                <a:spcPts val="0"/>
              </a:spcBef>
              <a:buSzPct val="400000"/>
              <a:buFontTx/>
              <a:buBlip>
                <a:blip r:embed="rId2"/>
              </a:buBlip>
              <a:defRPr sz="1100">
                <a:solidFill>
                  <a:srgbClr val="B2C300"/>
                </a:solidFill>
              </a:defRPr>
            </a:lvl1pPr>
          </a:lstStyle>
          <a:p>
            <a:pPr lvl="0"/>
            <a:r>
              <a:rPr lang="en-US" dirty="0"/>
              <a:t>t</a:t>
            </a:r>
          </a:p>
        </p:txBody>
      </p:sp>
      <p:sp>
        <p:nvSpPr>
          <p:cNvPr id="34" name="Text Placeholder 32"/>
          <p:cNvSpPr>
            <a:spLocks noGrp="1"/>
          </p:cNvSpPr>
          <p:nvPr>
            <p:ph type="body" sz="quarter" idx="17" hasCustomPrompt="1"/>
          </p:nvPr>
        </p:nvSpPr>
        <p:spPr>
          <a:xfrm rot="10800000">
            <a:off x="1341968" y="4072523"/>
            <a:ext cx="660400" cy="184089"/>
          </a:xfrm>
          <a:prstGeom prst="rect">
            <a:avLst/>
          </a:prstGeom>
        </p:spPr>
        <p:txBody>
          <a:bodyPr vert="horz"/>
          <a:lstStyle>
            <a:lvl1pPr marL="171450" indent="-171450" algn="ctr">
              <a:spcBef>
                <a:spcPts val="0"/>
              </a:spcBef>
              <a:buSzPct val="400000"/>
              <a:buFontTx/>
              <a:buBlip>
                <a:blip r:embed="rId2"/>
              </a:buBlip>
              <a:defRPr sz="1100">
                <a:solidFill>
                  <a:srgbClr val="B2C300"/>
                </a:solidFill>
              </a:defRPr>
            </a:lvl1pPr>
          </a:lstStyle>
          <a:p>
            <a:pPr lvl="0"/>
            <a:r>
              <a:rPr lang="en-US" dirty="0"/>
              <a:t>t</a:t>
            </a:r>
          </a:p>
        </p:txBody>
      </p:sp>
      <p:sp>
        <p:nvSpPr>
          <p:cNvPr id="36" name="Text Placeholder 35"/>
          <p:cNvSpPr>
            <a:spLocks noGrp="1"/>
          </p:cNvSpPr>
          <p:nvPr>
            <p:ph type="body" sz="quarter" idx="18" hasCustomPrompt="1"/>
          </p:nvPr>
        </p:nvSpPr>
        <p:spPr>
          <a:xfrm>
            <a:off x="6350" y="76200"/>
            <a:ext cx="3340100" cy="355600"/>
          </a:xfrm>
          <a:prstGeom prst="rect">
            <a:avLst/>
          </a:prstGeom>
        </p:spPr>
        <p:txBody>
          <a:bodyPr vert="horz"/>
          <a:lstStyle>
            <a:lvl1pPr marL="0" indent="0" algn="ctr">
              <a:spcBef>
                <a:spcPts val="0"/>
              </a:spcBef>
              <a:buNone/>
              <a:defRPr sz="800" b="0" i="1" baseline="0">
                <a:solidFill>
                  <a:schemeClr val="bg1"/>
                </a:solidFill>
              </a:defRPr>
            </a:lvl1pPr>
          </a:lstStyle>
          <a:p>
            <a:pPr lvl="0"/>
            <a:r>
              <a:rPr lang="en-US" dirty="0"/>
              <a:t>Note: To make quotation marks visible during slide show mode, click on each quotation box and insert a period. Note that the period will be invisible.</a:t>
            </a:r>
          </a:p>
        </p:txBody>
      </p:sp>
      <p:sp>
        <p:nvSpPr>
          <p:cNvPr id="38" name="Text Placeholder 37"/>
          <p:cNvSpPr>
            <a:spLocks noGrp="1"/>
          </p:cNvSpPr>
          <p:nvPr>
            <p:ph type="body" sz="quarter" idx="19" hasCustomPrompt="1"/>
          </p:nvPr>
        </p:nvSpPr>
        <p:spPr>
          <a:xfrm>
            <a:off x="609600" y="4779804"/>
            <a:ext cx="2120900" cy="260350"/>
          </a:xfrm>
          <a:prstGeom prst="rect">
            <a:avLst/>
          </a:prstGeom>
        </p:spPr>
        <p:txBody>
          <a:bodyPr vert="horz"/>
          <a:lstStyle>
            <a:lvl1pPr marL="0" indent="0" algn="ctr">
              <a:buNone/>
              <a:defRPr sz="1400" b="1" i="0">
                <a:solidFill>
                  <a:schemeClr val="bg1"/>
                </a:solidFill>
              </a:defRPr>
            </a:lvl1pPr>
          </a:lstStyle>
          <a:p>
            <a:pPr lvl="0"/>
            <a:r>
              <a:rPr lang="en-US" dirty="0"/>
              <a:t>Author</a:t>
            </a:r>
          </a:p>
        </p:txBody>
      </p:sp>
      <p:sp>
        <p:nvSpPr>
          <p:cNvPr id="39" name="Text Placeholder 37"/>
          <p:cNvSpPr>
            <a:spLocks noGrp="1"/>
          </p:cNvSpPr>
          <p:nvPr>
            <p:ph type="body" sz="quarter" idx="20" hasCustomPrompt="1"/>
          </p:nvPr>
        </p:nvSpPr>
        <p:spPr>
          <a:xfrm>
            <a:off x="609600" y="5040154"/>
            <a:ext cx="2120900" cy="260350"/>
          </a:xfrm>
          <a:prstGeom prst="rect">
            <a:avLst/>
          </a:prstGeom>
        </p:spPr>
        <p:txBody>
          <a:bodyPr vert="horz"/>
          <a:lstStyle>
            <a:lvl1pPr marL="0" indent="0" algn="ctr">
              <a:buNone/>
              <a:defRPr sz="1400" b="0" i="0">
                <a:solidFill>
                  <a:schemeClr val="bg1"/>
                </a:solidFill>
              </a:defRPr>
            </a:lvl1pPr>
          </a:lstStyle>
          <a:p>
            <a:pPr lvl="0"/>
            <a:r>
              <a:rPr lang="en-US" dirty="0"/>
              <a:t>Title</a:t>
            </a:r>
          </a:p>
        </p:txBody>
      </p:sp>
    </p:spTree>
    <p:extLst>
      <p:ext uri="{BB962C8B-B14F-4D97-AF65-F5344CB8AC3E}">
        <p14:creationId xmlns:p14="http://schemas.microsoft.com/office/powerpoint/2010/main" val="310415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ON GRAY - IMAGE RIGHT">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4457989" y="0"/>
            <a:ext cx="4754728"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12"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
        <p:nvSpPr>
          <p:cNvPr id="3" name="Text Placeholder 2"/>
          <p:cNvSpPr>
            <a:spLocks noGrp="1"/>
          </p:cNvSpPr>
          <p:nvPr>
            <p:ph type="body" sz="quarter" idx="11" hasCustomPrompt="1"/>
          </p:nvPr>
        </p:nvSpPr>
        <p:spPr>
          <a:xfrm>
            <a:off x="277092" y="987970"/>
            <a:ext cx="3999940" cy="2019061"/>
          </a:xfrm>
          <a:prstGeom prst="rect">
            <a:avLst/>
          </a:prstGeom>
        </p:spPr>
        <p:txBody>
          <a:bodyPr vert="horz"/>
          <a:lstStyle>
            <a:lvl1pPr marL="0" indent="0">
              <a:spcBef>
                <a:spcPts val="0"/>
              </a:spcBef>
              <a:buNone/>
              <a:defRPr sz="1600" baseline="0">
                <a:solidFill>
                  <a:schemeClr val="tx1">
                    <a:lumMod val="75000"/>
                    <a:lumOff val="25000"/>
                  </a:schemeClr>
                </a:solidFill>
              </a:defRPr>
            </a:lvl1pPr>
          </a:lstStyle>
          <a:p>
            <a:pPr lvl="0"/>
            <a:r>
              <a:rPr lang="en-US" dirty="0"/>
              <a:t>Insert Intro Paragraph</a:t>
            </a:r>
          </a:p>
        </p:txBody>
      </p:sp>
      <p:sp>
        <p:nvSpPr>
          <p:cNvPr id="22" name="Text Placeholder 2"/>
          <p:cNvSpPr>
            <a:spLocks noGrp="1"/>
          </p:cNvSpPr>
          <p:nvPr>
            <p:ph type="body" sz="quarter" idx="12" hasCustomPrompt="1"/>
          </p:nvPr>
        </p:nvSpPr>
        <p:spPr>
          <a:xfrm>
            <a:off x="277092" y="363679"/>
            <a:ext cx="3999940" cy="472063"/>
          </a:xfrm>
          <a:prstGeom prst="rect">
            <a:avLst/>
          </a:prstGeom>
        </p:spPr>
        <p:txBody>
          <a:bodyPr vert="horz"/>
          <a:lstStyle>
            <a:lvl1pPr marL="0" indent="0">
              <a:spcBef>
                <a:spcPts val="0"/>
              </a:spcBef>
              <a:buNone/>
              <a:defRPr sz="2500" baseline="0">
                <a:solidFill>
                  <a:schemeClr val="tx1">
                    <a:lumMod val="75000"/>
                    <a:lumOff val="25000"/>
                  </a:schemeClr>
                </a:solidFill>
              </a:defRPr>
            </a:lvl1pPr>
          </a:lstStyle>
          <a:p>
            <a:pPr lvl="0"/>
            <a:r>
              <a:rPr lang="en-US" dirty="0"/>
              <a:t>Insert Headline</a:t>
            </a:r>
          </a:p>
        </p:txBody>
      </p:sp>
      <p:sp>
        <p:nvSpPr>
          <p:cNvPr id="10" name="Text Placeholder 9"/>
          <p:cNvSpPr>
            <a:spLocks noGrp="1"/>
          </p:cNvSpPr>
          <p:nvPr>
            <p:ph type="body" sz="quarter" idx="14" hasCustomPrompt="1"/>
          </p:nvPr>
        </p:nvSpPr>
        <p:spPr>
          <a:xfrm>
            <a:off x="277092" y="3183549"/>
            <a:ext cx="3999940" cy="2838709"/>
          </a:xfrm>
          <a:prstGeom prst="rect">
            <a:avLst/>
          </a:prstGeom>
        </p:spPr>
        <p:txBody>
          <a:bodyPr vert="horz"/>
          <a:lstStyle>
            <a:lvl1pPr marL="0" indent="-310896" algn="l">
              <a:spcBef>
                <a:spcPts val="0"/>
              </a:spcBef>
              <a:spcAft>
                <a:spcPts val="0"/>
              </a:spcAft>
              <a:buClr>
                <a:srgbClr val="367E22"/>
              </a:buClr>
              <a:buSzPct val="125000"/>
              <a:buFontTx/>
              <a:buBlip>
                <a:blip r:embed="rId2"/>
              </a:buBlip>
              <a:defRPr sz="1600" baseline="0">
                <a:solidFill>
                  <a:schemeClr val="tx1">
                    <a:lumMod val="75000"/>
                    <a:lumOff val="25000"/>
                  </a:schemeClr>
                </a:solidFill>
              </a:defRPr>
            </a:lvl1pPr>
            <a:lvl2pPr>
              <a:spcBef>
                <a:spcPts val="0"/>
              </a:spcBef>
              <a:defRPr sz="1600">
                <a:solidFill>
                  <a:schemeClr val="tx1">
                    <a:lumMod val="75000"/>
                    <a:lumOff val="25000"/>
                  </a:schemeClr>
                </a:solidFill>
              </a:defRPr>
            </a:lvl2pPr>
            <a:lvl3pPr>
              <a:spcBef>
                <a:spcPts val="0"/>
              </a:spcBef>
              <a:defRPr sz="16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600">
                <a:solidFill>
                  <a:schemeClr val="tx1">
                    <a:lumMod val="75000"/>
                    <a:lumOff val="25000"/>
                  </a:schemeClr>
                </a:solidFill>
              </a:defRPr>
            </a:lvl5pPr>
          </a:lstStyle>
          <a:p>
            <a:pPr lvl="0"/>
            <a:r>
              <a:rPr lang="en-US" dirty="0"/>
              <a:t>Insert Bullet Point</a:t>
            </a:r>
          </a:p>
        </p:txBody>
      </p:sp>
    </p:spTree>
    <p:extLst>
      <p:ext uri="{BB962C8B-B14F-4D97-AF65-F5344CB8AC3E}">
        <p14:creationId xmlns:p14="http://schemas.microsoft.com/office/powerpoint/2010/main" val="309031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 IMAGE LEF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5547" y="0"/>
            <a:ext cx="4523536"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8" name="Text Placeholder 7"/>
          <p:cNvSpPr>
            <a:spLocks noGrp="1"/>
          </p:cNvSpPr>
          <p:nvPr>
            <p:ph type="body" sz="quarter" idx="11" hasCustomPrompt="1"/>
          </p:nvPr>
        </p:nvSpPr>
        <p:spPr>
          <a:xfrm>
            <a:off x="4801982" y="2884130"/>
            <a:ext cx="3948112" cy="622710"/>
          </a:xfrm>
          <a:prstGeom prst="rect">
            <a:avLst/>
          </a:prstGeom>
        </p:spPr>
        <p:txBody>
          <a:bodyPr vert="horz"/>
          <a:lstStyle>
            <a:lvl1pPr marL="0" indent="0" algn="l">
              <a:lnSpc>
                <a:spcPts val="4400"/>
              </a:lnSpc>
              <a:spcBef>
                <a:spcPts val="0"/>
              </a:spcBef>
              <a:buNone/>
              <a:defRPr sz="4200" b="0" i="0" baseline="0">
                <a:solidFill>
                  <a:schemeClr val="tx1">
                    <a:lumMod val="65000"/>
                    <a:lumOff val="35000"/>
                  </a:schemeClr>
                </a:solidFill>
              </a:defRPr>
            </a:lvl1pPr>
          </a:lstStyle>
          <a:p>
            <a:pPr lvl="0"/>
            <a:r>
              <a:rPr lang="en-US" dirty="0"/>
              <a:t>Insert Statistic</a:t>
            </a:r>
          </a:p>
        </p:txBody>
      </p:sp>
      <p:sp>
        <p:nvSpPr>
          <p:cNvPr id="9" name="Text Placeholder 7"/>
          <p:cNvSpPr>
            <a:spLocks noGrp="1"/>
          </p:cNvSpPr>
          <p:nvPr>
            <p:ph type="body" sz="quarter" idx="12" hasCustomPrompt="1"/>
          </p:nvPr>
        </p:nvSpPr>
        <p:spPr>
          <a:xfrm>
            <a:off x="4801982" y="3498649"/>
            <a:ext cx="3948112" cy="622710"/>
          </a:xfrm>
          <a:prstGeom prst="rect">
            <a:avLst/>
          </a:prstGeom>
        </p:spPr>
        <p:txBody>
          <a:bodyPr vert="horz"/>
          <a:lstStyle>
            <a:lvl1pPr marL="0" indent="0" algn="l">
              <a:lnSpc>
                <a:spcPts val="4400"/>
              </a:lnSpc>
              <a:spcBef>
                <a:spcPts val="0"/>
              </a:spcBef>
              <a:buNone/>
              <a:defRPr sz="4200" b="1" i="0" baseline="0">
                <a:solidFill>
                  <a:srgbClr val="C44C17"/>
                </a:solidFill>
              </a:defRPr>
            </a:lvl1pPr>
          </a:lstStyle>
          <a:p>
            <a:pPr lvl="0"/>
            <a:r>
              <a:rPr lang="en-US" dirty="0"/>
              <a:t>Highlighted Text</a:t>
            </a:r>
          </a:p>
        </p:txBody>
      </p:sp>
      <p:sp>
        <p:nvSpPr>
          <p:cNvPr id="7"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Tree>
    <p:extLst>
      <p:ext uri="{BB962C8B-B14F-4D97-AF65-F5344CB8AC3E}">
        <p14:creationId xmlns:p14="http://schemas.microsoft.com/office/powerpoint/2010/main" val="171015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 GRAY - IMAGE RIGHT">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4457989" y="0"/>
            <a:ext cx="4754728"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12"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
        <p:nvSpPr>
          <p:cNvPr id="3" name="Text Placeholder 2"/>
          <p:cNvSpPr>
            <a:spLocks noGrp="1"/>
          </p:cNvSpPr>
          <p:nvPr>
            <p:ph type="body" sz="quarter" idx="11" hasCustomPrompt="1"/>
          </p:nvPr>
        </p:nvSpPr>
        <p:spPr>
          <a:xfrm>
            <a:off x="277092" y="987970"/>
            <a:ext cx="3999940" cy="2019061"/>
          </a:xfrm>
          <a:prstGeom prst="rect">
            <a:avLst/>
          </a:prstGeom>
        </p:spPr>
        <p:txBody>
          <a:bodyPr vert="horz"/>
          <a:lstStyle>
            <a:lvl1pPr marL="0" indent="0">
              <a:spcBef>
                <a:spcPts val="0"/>
              </a:spcBef>
              <a:buNone/>
              <a:defRPr sz="1600" baseline="0">
                <a:solidFill>
                  <a:schemeClr val="tx1">
                    <a:lumMod val="75000"/>
                    <a:lumOff val="25000"/>
                  </a:schemeClr>
                </a:solidFill>
              </a:defRPr>
            </a:lvl1pPr>
          </a:lstStyle>
          <a:p>
            <a:pPr lvl="0"/>
            <a:r>
              <a:rPr lang="en-US" dirty="0"/>
              <a:t>Insert Intro Paragraph</a:t>
            </a:r>
          </a:p>
        </p:txBody>
      </p:sp>
      <p:sp>
        <p:nvSpPr>
          <p:cNvPr id="22" name="Text Placeholder 2"/>
          <p:cNvSpPr>
            <a:spLocks noGrp="1"/>
          </p:cNvSpPr>
          <p:nvPr>
            <p:ph type="body" sz="quarter" idx="12" hasCustomPrompt="1"/>
          </p:nvPr>
        </p:nvSpPr>
        <p:spPr>
          <a:xfrm>
            <a:off x="277092" y="363679"/>
            <a:ext cx="3999940" cy="472063"/>
          </a:xfrm>
          <a:prstGeom prst="rect">
            <a:avLst/>
          </a:prstGeom>
        </p:spPr>
        <p:txBody>
          <a:bodyPr vert="horz"/>
          <a:lstStyle>
            <a:lvl1pPr marL="0" indent="0">
              <a:spcBef>
                <a:spcPts val="0"/>
              </a:spcBef>
              <a:buNone/>
              <a:defRPr sz="2500" baseline="0">
                <a:solidFill>
                  <a:schemeClr val="tx1">
                    <a:lumMod val="75000"/>
                    <a:lumOff val="25000"/>
                  </a:schemeClr>
                </a:solidFill>
              </a:defRPr>
            </a:lvl1pPr>
          </a:lstStyle>
          <a:p>
            <a:pPr lvl="0"/>
            <a:r>
              <a:rPr lang="en-US" dirty="0"/>
              <a:t>Insert Headline</a:t>
            </a:r>
          </a:p>
        </p:txBody>
      </p:sp>
      <p:sp>
        <p:nvSpPr>
          <p:cNvPr id="10" name="Text Placeholder 9"/>
          <p:cNvSpPr>
            <a:spLocks noGrp="1"/>
          </p:cNvSpPr>
          <p:nvPr>
            <p:ph type="body" sz="quarter" idx="14" hasCustomPrompt="1"/>
          </p:nvPr>
        </p:nvSpPr>
        <p:spPr>
          <a:xfrm>
            <a:off x="277092" y="3183549"/>
            <a:ext cx="3999940" cy="2838709"/>
          </a:xfrm>
          <a:prstGeom prst="rect">
            <a:avLst/>
          </a:prstGeom>
        </p:spPr>
        <p:txBody>
          <a:bodyPr vert="horz"/>
          <a:lstStyle>
            <a:lvl1pPr marL="0" indent="-310896" algn="l">
              <a:spcBef>
                <a:spcPts val="0"/>
              </a:spcBef>
              <a:spcAft>
                <a:spcPts val="0"/>
              </a:spcAft>
              <a:buClr>
                <a:srgbClr val="367E22"/>
              </a:buClr>
              <a:buSzPct val="125000"/>
              <a:buFontTx/>
              <a:buBlip>
                <a:blip r:embed="rId2"/>
              </a:buBlip>
              <a:defRPr sz="1600" baseline="0">
                <a:solidFill>
                  <a:schemeClr val="tx1">
                    <a:lumMod val="75000"/>
                    <a:lumOff val="25000"/>
                  </a:schemeClr>
                </a:solidFill>
              </a:defRPr>
            </a:lvl1pPr>
            <a:lvl2pPr>
              <a:spcBef>
                <a:spcPts val="0"/>
              </a:spcBef>
              <a:defRPr sz="1600">
                <a:solidFill>
                  <a:schemeClr val="tx1">
                    <a:lumMod val="75000"/>
                    <a:lumOff val="25000"/>
                  </a:schemeClr>
                </a:solidFill>
              </a:defRPr>
            </a:lvl2pPr>
            <a:lvl3pPr>
              <a:spcBef>
                <a:spcPts val="0"/>
              </a:spcBef>
              <a:defRPr sz="16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600">
                <a:solidFill>
                  <a:schemeClr val="tx1">
                    <a:lumMod val="75000"/>
                    <a:lumOff val="25000"/>
                  </a:schemeClr>
                </a:solidFill>
              </a:defRPr>
            </a:lvl5pPr>
          </a:lstStyle>
          <a:p>
            <a:pPr lvl="0"/>
            <a:r>
              <a:rPr lang="en-US" dirty="0"/>
              <a:t>Insert Bullet Point</a:t>
            </a:r>
          </a:p>
        </p:txBody>
      </p:sp>
    </p:spTree>
    <p:extLst>
      <p:ext uri="{BB962C8B-B14F-4D97-AF65-F5344CB8AC3E}">
        <p14:creationId xmlns:p14="http://schemas.microsoft.com/office/powerpoint/2010/main" val="309031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 GRAY - IMAGE LEFT">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15689" y="0"/>
            <a:ext cx="4587689" cy="631187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bg1">
                    <a:lumMod val="75000"/>
                  </a:schemeClr>
                </a:solidFill>
              </a:defRPr>
            </a:lvl1pPr>
          </a:lstStyle>
          <a:p>
            <a:r>
              <a:rPr lang="en-US" dirty="0"/>
              <a:t>Drag Image</a:t>
            </a:r>
          </a:p>
        </p:txBody>
      </p:sp>
      <p:sp>
        <p:nvSpPr>
          <p:cNvPr id="12"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
        <p:nvSpPr>
          <p:cNvPr id="3" name="Text Placeholder 2"/>
          <p:cNvSpPr>
            <a:spLocks noGrp="1"/>
          </p:cNvSpPr>
          <p:nvPr>
            <p:ph type="body" sz="quarter" idx="11" hasCustomPrompt="1"/>
          </p:nvPr>
        </p:nvSpPr>
        <p:spPr>
          <a:xfrm>
            <a:off x="4857285" y="987970"/>
            <a:ext cx="3999940" cy="2019061"/>
          </a:xfrm>
          <a:prstGeom prst="rect">
            <a:avLst/>
          </a:prstGeom>
        </p:spPr>
        <p:txBody>
          <a:bodyPr vert="horz"/>
          <a:lstStyle>
            <a:lvl1pPr marL="0" indent="0">
              <a:spcBef>
                <a:spcPts val="0"/>
              </a:spcBef>
              <a:buNone/>
              <a:defRPr sz="1600" baseline="0">
                <a:solidFill>
                  <a:schemeClr val="tx1">
                    <a:lumMod val="75000"/>
                    <a:lumOff val="25000"/>
                  </a:schemeClr>
                </a:solidFill>
              </a:defRPr>
            </a:lvl1pPr>
          </a:lstStyle>
          <a:p>
            <a:pPr lvl="0"/>
            <a:r>
              <a:rPr lang="en-US" dirty="0"/>
              <a:t>Insert Intro Paragraph</a:t>
            </a:r>
          </a:p>
        </p:txBody>
      </p:sp>
      <p:sp>
        <p:nvSpPr>
          <p:cNvPr id="22" name="Text Placeholder 2"/>
          <p:cNvSpPr>
            <a:spLocks noGrp="1"/>
          </p:cNvSpPr>
          <p:nvPr>
            <p:ph type="body" sz="quarter" idx="12" hasCustomPrompt="1"/>
          </p:nvPr>
        </p:nvSpPr>
        <p:spPr>
          <a:xfrm>
            <a:off x="4857285" y="363679"/>
            <a:ext cx="3999940" cy="472063"/>
          </a:xfrm>
          <a:prstGeom prst="rect">
            <a:avLst/>
          </a:prstGeom>
        </p:spPr>
        <p:txBody>
          <a:bodyPr vert="horz"/>
          <a:lstStyle>
            <a:lvl1pPr marL="0" indent="0">
              <a:spcBef>
                <a:spcPts val="0"/>
              </a:spcBef>
              <a:buNone/>
              <a:defRPr sz="2500" baseline="0">
                <a:solidFill>
                  <a:schemeClr val="tx1">
                    <a:lumMod val="75000"/>
                    <a:lumOff val="25000"/>
                  </a:schemeClr>
                </a:solidFill>
              </a:defRPr>
            </a:lvl1pPr>
          </a:lstStyle>
          <a:p>
            <a:pPr lvl="0"/>
            <a:r>
              <a:rPr lang="en-US" dirty="0"/>
              <a:t>Insert Headline</a:t>
            </a:r>
          </a:p>
        </p:txBody>
      </p:sp>
      <p:sp>
        <p:nvSpPr>
          <p:cNvPr id="10" name="Text Placeholder 9"/>
          <p:cNvSpPr>
            <a:spLocks noGrp="1"/>
          </p:cNvSpPr>
          <p:nvPr>
            <p:ph type="body" sz="quarter" idx="14" hasCustomPrompt="1"/>
          </p:nvPr>
        </p:nvSpPr>
        <p:spPr>
          <a:xfrm>
            <a:off x="4857285" y="3183549"/>
            <a:ext cx="3999940" cy="2838709"/>
          </a:xfrm>
          <a:prstGeom prst="rect">
            <a:avLst/>
          </a:prstGeom>
        </p:spPr>
        <p:txBody>
          <a:bodyPr vert="horz"/>
          <a:lstStyle>
            <a:lvl1pPr marL="0" indent="-310896" algn="l">
              <a:spcBef>
                <a:spcPts val="0"/>
              </a:spcBef>
              <a:spcAft>
                <a:spcPts val="0"/>
              </a:spcAft>
              <a:buClr>
                <a:srgbClr val="367E22"/>
              </a:buClr>
              <a:buSzPct val="125000"/>
              <a:buFontTx/>
              <a:buBlip>
                <a:blip r:embed="rId2"/>
              </a:buBlip>
              <a:defRPr sz="1600" baseline="0">
                <a:solidFill>
                  <a:schemeClr val="tx1">
                    <a:lumMod val="75000"/>
                    <a:lumOff val="25000"/>
                  </a:schemeClr>
                </a:solidFill>
              </a:defRPr>
            </a:lvl1pPr>
            <a:lvl2pPr>
              <a:spcBef>
                <a:spcPts val="0"/>
              </a:spcBef>
              <a:defRPr sz="1600">
                <a:solidFill>
                  <a:schemeClr val="tx1">
                    <a:lumMod val="75000"/>
                    <a:lumOff val="25000"/>
                  </a:schemeClr>
                </a:solidFill>
              </a:defRPr>
            </a:lvl2pPr>
            <a:lvl3pPr>
              <a:spcBef>
                <a:spcPts val="0"/>
              </a:spcBef>
              <a:defRPr sz="16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600">
                <a:solidFill>
                  <a:schemeClr val="tx1">
                    <a:lumMod val="75000"/>
                    <a:lumOff val="25000"/>
                  </a:schemeClr>
                </a:solidFill>
              </a:defRPr>
            </a:lvl5pPr>
          </a:lstStyle>
          <a:p>
            <a:pPr lvl="0"/>
            <a:r>
              <a:rPr lang="en-US" dirty="0"/>
              <a:t>Insert Bullet Point</a:t>
            </a:r>
          </a:p>
        </p:txBody>
      </p:sp>
    </p:spTree>
    <p:extLst>
      <p:ext uri="{BB962C8B-B14F-4D97-AF65-F5344CB8AC3E}">
        <p14:creationId xmlns:p14="http://schemas.microsoft.com/office/powerpoint/2010/main" val="358701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3">
    <p:spTree>
      <p:nvGrpSpPr>
        <p:cNvPr id="1" name=""/>
        <p:cNvGrpSpPr/>
        <p:nvPr/>
      </p:nvGrpSpPr>
      <p:grpSpPr>
        <a:xfrm>
          <a:off x="0" y="0"/>
          <a:ext cx="0" cy="0"/>
          <a:chOff x="0" y="0"/>
          <a:chExt cx="0" cy="0"/>
        </a:xfrm>
      </p:grpSpPr>
      <p:sp>
        <p:nvSpPr>
          <p:cNvPr id="2" name="Rectangle 1"/>
          <p:cNvSpPr/>
          <p:nvPr userDrawn="1"/>
        </p:nvSpPr>
        <p:spPr>
          <a:xfrm>
            <a:off x="-67734" y="6309360"/>
            <a:ext cx="9279468" cy="579120"/>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 Copyright 2019 Career Revolution, Inc. All Rights Reserved.</a:t>
            </a:r>
          </a:p>
        </p:txBody>
      </p:sp>
      <p:pic>
        <p:nvPicPr>
          <p:cNvPr id="3" name="Picture 2" descr="crev-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83" y="6448957"/>
            <a:ext cx="1910080" cy="276962"/>
          </a:xfrm>
          <a:prstGeom prst="rect">
            <a:avLst/>
          </a:prstGeom>
        </p:spPr>
      </p:pic>
    </p:spTree>
    <p:extLst>
      <p:ext uri="{BB962C8B-B14F-4D97-AF65-F5344CB8AC3E}">
        <p14:creationId xmlns:p14="http://schemas.microsoft.com/office/powerpoint/2010/main" val="211992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2" y="2223937"/>
            <a:ext cx="8643938" cy="884039"/>
          </a:xfrm>
          <a:prstGeom prst="rect">
            <a:avLst/>
          </a:prstGeom>
        </p:spPr>
        <p:txBody>
          <a:bodyPr lIns="64291" tIns="32146" rIns="64291" bIns="32146"/>
          <a:lstStyle/>
          <a:p>
            <a:r>
              <a:rPr lang="en-US" dirty="0"/>
              <a:t>Click to edit Master title style</a:t>
            </a:r>
          </a:p>
        </p:txBody>
      </p:sp>
      <p:sp>
        <p:nvSpPr>
          <p:cNvPr id="3" name="Content Placeholder 2"/>
          <p:cNvSpPr>
            <a:spLocks noGrp="1"/>
          </p:cNvSpPr>
          <p:nvPr>
            <p:ph idx="1"/>
          </p:nvPr>
        </p:nvSpPr>
        <p:spPr>
          <a:xfrm>
            <a:off x="500062" y="3107976"/>
            <a:ext cx="8643938" cy="848320"/>
          </a:xfrm>
          <a:prstGeom prst="rect">
            <a:avLst/>
          </a:prstGeom>
        </p:spPr>
        <p:txBody>
          <a:bodyPr lIns="64291" tIns="32146" rIns="64291" bIns="32146"/>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332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3500" y="-76200"/>
            <a:ext cx="9283700" cy="7061200"/>
          </a:xfrm>
          <a:prstGeom prst="rect">
            <a:avLst/>
          </a:prstGeom>
        </p:spPr>
        <p:txBody>
          <a:bodyPr vert="horz"/>
          <a:lstStyle>
            <a:lvl1pPr marL="0" indent="0" algn="ctr">
              <a:spcBef>
                <a:spcPts val="0"/>
              </a:spcBef>
              <a:buNone/>
              <a:defRPr sz="2000" b="0" i="1" baseline="0">
                <a:solidFill>
                  <a:schemeClr val="bg1">
                    <a:lumMod val="50000"/>
                  </a:schemeClr>
                </a:solidFill>
              </a:defRPr>
            </a:lvl1pPr>
          </a:lstStyle>
          <a:p>
            <a:r>
              <a:rPr lang="en-US" dirty="0"/>
              <a:t>Drag Background Image</a:t>
            </a:r>
          </a:p>
          <a:p>
            <a:endParaRPr lang="en-US" dirty="0"/>
          </a:p>
          <a:p>
            <a:r>
              <a:rPr lang="en-US" dirty="0"/>
              <a:t>Note: Once image has been selected, adjust image transparency </a:t>
            </a:r>
          </a:p>
          <a:p>
            <a:r>
              <a:rPr lang="en-US" dirty="0"/>
              <a:t>by right-clicking and selecting “Format Shape.” Then, select “Adjust Picture” </a:t>
            </a:r>
          </a:p>
          <a:p>
            <a:r>
              <a:rPr lang="en-US" dirty="0"/>
              <a:t>and select desired transparency percentage. </a:t>
            </a:r>
          </a:p>
        </p:txBody>
      </p:sp>
      <p:sp>
        <p:nvSpPr>
          <p:cNvPr id="10" name="Text Placeholder 9"/>
          <p:cNvSpPr>
            <a:spLocks noGrp="1"/>
          </p:cNvSpPr>
          <p:nvPr>
            <p:ph type="body" sz="quarter" idx="11" hasCustomPrompt="1"/>
          </p:nvPr>
        </p:nvSpPr>
        <p:spPr>
          <a:xfrm>
            <a:off x="812800" y="2349500"/>
            <a:ext cx="7518400" cy="2197100"/>
          </a:xfrm>
          <a:prstGeom prst="rect">
            <a:avLst/>
          </a:prstGeom>
        </p:spPr>
        <p:txBody>
          <a:bodyPr vert="horz"/>
          <a:lstStyle>
            <a:lvl1pPr marL="0" indent="0" algn="ctr">
              <a:spcBef>
                <a:spcPts val="0"/>
              </a:spcBef>
              <a:buNone/>
              <a:defRPr sz="3600" baseline="0">
                <a:solidFill>
                  <a:schemeClr val="bg1"/>
                </a:solidFill>
              </a:defRPr>
            </a:lvl1pPr>
          </a:lstStyle>
          <a:p>
            <a:pPr lvl="0"/>
            <a:r>
              <a:rPr lang="en-US" dirty="0"/>
              <a:t>Supporting Text</a:t>
            </a:r>
          </a:p>
        </p:txBody>
      </p:sp>
    </p:spTree>
    <p:extLst>
      <p:ext uri="{BB962C8B-B14F-4D97-AF65-F5344CB8AC3E}">
        <p14:creationId xmlns:p14="http://schemas.microsoft.com/office/powerpoint/2010/main" val="164752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 WHITE - IMAGE RIGHT">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4457989" y="0"/>
            <a:ext cx="4754728" cy="6311871"/>
          </a:xfrm>
          <a:prstGeom prst="rect">
            <a:avLst/>
          </a:prstGeom>
        </p:spPr>
        <p:txBody>
          <a:bodyPr vert="horz"/>
          <a:lstStyle>
            <a:lvl1pPr marL="0" indent="0">
              <a:buNone/>
              <a:defRPr>
                <a:solidFill>
                  <a:schemeClr val="bg1">
                    <a:lumMod val="75000"/>
                  </a:schemeClr>
                </a:solidFill>
              </a:defRPr>
            </a:lvl1pPr>
          </a:lstStyle>
          <a:p>
            <a:r>
              <a:rPr lang="en-US" dirty="0"/>
              <a:t>Insert Image</a:t>
            </a:r>
          </a:p>
        </p:txBody>
      </p:sp>
      <p:sp>
        <p:nvSpPr>
          <p:cNvPr id="4" name="Slide Number Placeholder 2"/>
          <p:cNvSpPr txBox="1">
            <a:spLocks/>
          </p:cNvSpPr>
          <p:nvPr userDrawn="1"/>
        </p:nvSpPr>
        <p:spPr>
          <a:xfrm>
            <a:off x="8509004" y="6428246"/>
            <a:ext cx="4696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B5D714-0968-3646-94A7-1223E0E5F69E}" type="slidenum">
              <a:rPr lang="en-US" sz="1200" smtClean="0">
                <a:solidFill>
                  <a:schemeClr val="bg1">
                    <a:lumMod val="50000"/>
                  </a:schemeClr>
                </a:solidFill>
                <a:latin typeface="Calibri"/>
                <a:cs typeface="Calibri"/>
              </a:rPr>
              <a:pPr algn="r"/>
              <a:t>‹#›</a:t>
            </a:fld>
            <a:endParaRPr lang="en-US" sz="1200" dirty="0">
              <a:solidFill>
                <a:schemeClr val="bg1">
                  <a:lumMod val="50000"/>
                </a:schemeClr>
              </a:solidFill>
              <a:latin typeface="Calibri"/>
              <a:cs typeface="Calibri"/>
            </a:endParaRPr>
          </a:p>
        </p:txBody>
      </p:sp>
      <p:sp>
        <p:nvSpPr>
          <p:cNvPr id="5" name="Text Placeholder 2"/>
          <p:cNvSpPr>
            <a:spLocks noGrp="1"/>
          </p:cNvSpPr>
          <p:nvPr>
            <p:ph type="body" sz="quarter" idx="11" hasCustomPrompt="1"/>
          </p:nvPr>
        </p:nvSpPr>
        <p:spPr>
          <a:xfrm>
            <a:off x="277092" y="987970"/>
            <a:ext cx="3999940" cy="2019061"/>
          </a:xfrm>
          <a:prstGeom prst="rect">
            <a:avLst/>
          </a:prstGeom>
        </p:spPr>
        <p:txBody>
          <a:bodyPr vert="horz"/>
          <a:lstStyle>
            <a:lvl1pPr marL="0" indent="0">
              <a:spcBef>
                <a:spcPts val="0"/>
              </a:spcBef>
              <a:buNone/>
              <a:defRPr sz="1600" baseline="0">
                <a:solidFill>
                  <a:schemeClr val="tx1">
                    <a:lumMod val="75000"/>
                    <a:lumOff val="25000"/>
                  </a:schemeClr>
                </a:solidFill>
              </a:defRPr>
            </a:lvl1pPr>
          </a:lstStyle>
          <a:p>
            <a:pPr lvl="0"/>
            <a:r>
              <a:rPr lang="en-US" dirty="0"/>
              <a:t>Intro Paragraph</a:t>
            </a:r>
          </a:p>
        </p:txBody>
      </p:sp>
      <p:sp>
        <p:nvSpPr>
          <p:cNvPr id="6" name="Text Placeholder 2"/>
          <p:cNvSpPr>
            <a:spLocks noGrp="1"/>
          </p:cNvSpPr>
          <p:nvPr>
            <p:ph type="body" sz="quarter" idx="12" hasCustomPrompt="1"/>
          </p:nvPr>
        </p:nvSpPr>
        <p:spPr>
          <a:xfrm>
            <a:off x="277092" y="363679"/>
            <a:ext cx="3999940" cy="472063"/>
          </a:xfrm>
          <a:prstGeom prst="rect">
            <a:avLst/>
          </a:prstGeom>
        </p:spPr>
        <p:txBody>
          <a:bodyPr vert="horz"/>
          <a:lstStyle>
            <a:lvl1pPr marL="0" indent="0">
              <a:spcBef>
                <a:spcPts val="0"/>
              </a:spcBef>
              <a:buNone/>
              <a:defRPr sz="2500" baseline="0">
                <a:solidFill>
                  <a:schemeClr val="tx1">
                    <a:lumMod val="75000"/>
                    <a:lumOff val="25000"/>
                  </a:schemeClr>
                </a:solidFill>
              </a:defRPr>
            </a:lvl1pPr>
          </a:lstStyle>
          <a:p>
            <a:pPr lvl="0"/>
            <a:r>
              <a:rPr lang="en-US" dirty="0"/>
              <a:t>Headline</a:t>
            </a:r>
          </a:p>
        </p:txBody>
      </p:sp>
      <p:sp>
        <p:nvSpPr>
          <p:cNvPr id="7" name="Text Placeholder 9"/>
          <p:cNvSpPr>
            <a:spLocks noGrp="1"/>
          </p:cNvSpPr>
          <p:nvPr>
            <p:ph type="body" sz="quarter" idx="14" hasCustomPrompt="1"/>
          </p:nvPr>
        </p:nvSpPr>
        <p:spPr>
          <a:xfrm>
            <a:off x="277092" y="3183549"/>
            <a:ext cx="3999940" cy="2838709"/>
          </a:xfrm>
          <a:prstGeom prst="rect">
            <a:avLst/>
          </a:prstGeom>
        </p:spPr>
        <p:txBody>
          <a:bodyPr vert="horz"/>
          <a:lstStyle>
            <a:lvl1pPr marL="0" indent="-310896" algn="l">
              <a:spcBef>
                <a:spcPts val="0"/>
              </a:spcBef>
              <a:spcAft>
                <a:spcPts val="0"/>
              </a:spcAft>
              <a:buClr>
                <a:srgbClr val="367E22"/>
              </a:buClr>
              <a:buSzPct val="125000"/>
              <a:buFontTx/>
              <a:buBlip>
                <a:blip r:embed="rId2"/>
              </a:buBlip>
              <a:defRPr sz="1600" baseline="0">
                <a:solidFill>
                  <a:schemeClr val="tx1">
                    <a:lumMod val="75000"/>
                    <a:lumOff val="25000"/>
                  </a:schemeClr>
                </a:solidFill>
              </a:defRPr>
            </a:lvl1pPr>
            <a:lvl2pPr>
              <a:spcBef>
                <a:spcPts val="0"/>
              </a:spcBef>
              <a:defRPr sz="1600">
                <a:solidFill>
                  <a:schemeClr val="tx1">
                    <a:lumMod val="75000"/>
                    <a:lumOff val="25000"/>
                  </a:schemeClr>
                </a:solidFill>
              </a:defRPr>
            </a:lvl2pPr>
            <a:lvl3pPr>
              <a:spcBef>
                <a:spcPts val="0"/>
              </a:spcBef>
              <a:defRPr sz="1600">
                <a:solidFill>
                  <a:schemeClr val="tx1">
                    <a:lumMod val="75000"/>
                    <a:lumOff val="25000"/>
                  </a:schemeClr>
                </a:solidFill>
              </a:defRPr>
            </a:lvl3pPr>
            <a:lvl4pPr>
              <a:spcBef>
                <a:spcPts val="0"/>
              </a:spcBef>
              <a:defRPr sz="1600">
                <a:solidFill>
                  <a:schemeClr val="tx1">
                    <a:lumMod val="75000"/>
                    <a:lumOff val="25000"/>
                  </a:schemeClr>
                </a:solidFill>
              </a:defRPr>
            </a:lvl4pPr>
            <a:lvl5pPr>
              <a:spcBef>
                <a:spcPts val="0"/>
              </a:spcBef>
              <a:defRPr sz="1600">
                <a:solidFill>
                  <a:schemeClr val="tx1">
                    <a:lumMod val="75000"/>
                    <a:lumOff val="25000"/>
                  </a:schemeClr>
                </a:solidFill>
              </a:defRPr>
            </a:lvl5pPr>
          </a:lstStyle>
          <a:p>
            <a:pPr lvl="0"/>
            <a:r>
              <a:rPr lang="en-US" dirty="0"/>
              <a:t>Bullet Point</a:t>
            </a:r>
          </a:p>
        </p:txBody>
      </p:sp>
    </p:spTree>
    <p:extLst>
      <p:ext uri="{BB962C8B-B14F-4D97-AF65-F5344CB8AC3E}">
        <p14:creationId xmlns:p14="http://schemas.microsoft.com/office/powerpoint/2010/main" val="22008324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8.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16" name="Rectangle 15"/>
          <p:cNvSpPr/>
          <p:nvPr userDrawn="1"/>
        </p:nvSpPr>
        <p:spPr>
          <a:xfrm>
            <a:off x="-27008" y="-55580"/>
            <a:ext cx="9211735" cy="211667"/>
          </a:xfrm>
          <a:prstGeom prst="rect">
            <a:avLst/>
          </a:prstGeom>
          <a:solidFill>
            <a:srgbClr val="0F5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7734" y="4936067"/>
            <a:ext cx="9279468" cy="1981199"/>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1391437"/>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a:xfrm>
          <a:off x="0" y="0"/>
          <a:ext cx="0" cy="0"/>
          <a:chOff x="0" y="0"/>
          <a:chExt cx="0" cy="0"/>
        </a:xfrm>
      </p:grpSpPr>
      <p:sp>
        <p:nvSpPr>
          <p:cNvPr id="4" name="Rectangle 3"/>
          <p:cNvSpPr/>
          <p:nvPr userDrawn="1"/>
        </p:nvSpPr>
        <p:spPr>
          <a:xfrm>
            <a:off x="-18107" y="6287933"/>
            <a:ext cx="9202618" cy="579120"/>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 Copyright 2019 Career Revolution, Inc. All Rights Reserved.</a:t>
            </a:r>
          </a:p>
        </p:txBody>
      </p:sp>
      <p:pic>
        <p:nvPicPr>
          <p:cNvPr id="5" name="Picture 4" descr="crev-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220" y="6429959"/>
            <a:ext cx="1910080" cy="276962"/>
          </a:xfrm>
          <a:prstGeom prst="rect">
            <a:avLst/>
          </a:prstGeom>
        </p:spPr>
      </p:pic>
    </p:spTree>
    <p:extLst>
      <p:ext uri="{BB962C8B-B14F-4D97-AF65-F5344CB8AC3E}">
        <p14:creationId xmlns:p14="http://schemas.microsoft.com/office/powerpoint/2010/main" val="2724304636"/>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a:xfrm>
          <a:off x="0" y="0"/>
          <a:ext cx="0" cy="0"/>
          <a:chOff x="0" y="0"/>
          <a:chExt cx="0" cy="0"/>
        </a:xfrm>
      </p:grpSpPr>
      <p:sp>
        <p:nvSpPr>
          <p:cNvPr id="7" name="Rectangle 6"/>
          <p:cNvSpPr/>
          <p:nvPr userDrawn="1"/>
        </p:nvSpPr>
        <p:spPr>
          <a:xfrm>
            <a:off x="-67734" y="6309360"/>
            <a:ext cx="9279468" cy="579120"/>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rev-logo-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8983" y="6448957"/>
            <a:ext cx="1910080" cy="276962"/>
          </a:xfrm>
          <a:prstGeom prst="rect">
            <a:avLst/>
          </a:prstGeom>
        </p:spPr>
      </p:pic>
      <p:sp>
        <p:nvSpPr>
          <p:cNvPr id="2" name="Rectangle 1"/>
          <p:cNvSpPr/>
          <p:nvPr userDrawn="1"/>
        </p:nvSpPr>
        <p:spPr>
          <a:xfrm>
            <a:off x="4519914" y="6448920"/>
            <a:ext cx="4572000" cy="276999"/>
          </a:xfrm>
          <a:prstGeom prst="rect">
            <a:avLst/>
          </a:prstGeom>
        </p:spPr>
        <p:txBody>
          <a:bodyPr>
            <a:spAutoFit/>
          </a:bodyPr>
          <a:lstStyle/>
          <a:p>
            <a:pPr algn="r"/>
            <a:r>
              <a:rPr lang="en-US" sz="1200" dirty="0">
                <a:solidFill>
                  <a:schemeClr val="bg1"/>
                </a:solidFill>
              </a:rPr>
              <a:t>© Copyright 2019 Career Revolution, Inc. All Rights Reserved.</a:t>
            </a:r>
          </a:p>
        </p:txBody>
      </p:sp>
    </p:spTree>
    <p:extLst>
      <p:ext uri="{BB962C8B-B14F-4D97-AF65-F5344CB8AC3E}">
        <p14:creationId xmlns:p14="http://schemas.microsoft.com/office/powerpoint/2010/main" val="21993568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710" r:id="rId3"/>
    <p:sldLayoutId id="2147483723" r:id="rId4"/>
    <p:sldLayoutId id="214748372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7734" y="6309360"/>
            <a:ext cx="9279468" cy="579120"/>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b="0" dirty="0"/>
              <a:t>© Copyright 2019 Career Revolution, Inc. All Rights Reserved.</a:t>
            </a:r>
          </a:p>
        </p:txBody>
      </p:sp>
      <p:pic>
        <p:nvPicPr>
          <p:cNvPr id="8" name="Picture 7" descr="crev-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983" y="6448957"/>
            <a:ext cx="1910080" cy="276962"/>
          </a:xfrm>
          <a:prstGeom prst="rect">
            <a:avLst/>
          </a:prstGeom>
        </p:spPr>
      </p:pic>
    </p:spTree>
    <p:extLst>
      <p:ext uri="{BB962C8B-B14F-4D97-AF65-F5344CB8AC3E}">
        <p14:creationId xmlns:p14="http://schemas.microsoft.com/office/powerpoint/2010/main" val="798581551"/>
      </p:ext>
    </p:extLst>
  </p:cSld>
  <p:clrMap bg1="lt1" tx1="dk1" bg2="lt2" tx2="dk2" accent1="accent1" accent2="accent2" accent3="accent3" accent4="accent4" accent5="accent5" accent6="accent6" hlink="hlink" folHlink="folHlink"/>
  <p:sldLayoutIdLst>
    <p:sldLayoutId id="2147483671" r:id="rId1"/>
    <p:sldLayoutId id="214748366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1313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151383"/>
      </p:ext>
    </p:extLst>
  </p:cSld>
  <p:clrMap bg1="lt1" tx1="dk1" bg2="lt2" tx2="dk2" accent1="accent1" accent2="accent2" accent3="accent3" accent4="accent4" accent5="accent5" accent6="accent6" hlink="hlink" folHlink="folHlink"/>
  <p:sldLayoutIdLst>
    <p:sldLayoutId id="2147483674" r:id="rId1"/>
    <p:sldLayoutId id="214748370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21086"/>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2" r:id="rId3"/>
    <p:sldLayoutId id="2147483683" r:id="rId4"/>
    <p:sldLayoutId id="2147483685" r:id="rId5"/>
    <p:sldLayoutId id="2147483686" r:id="rId6"/>
    <p:sldLayoutId id="214748372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1313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438723"/>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70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009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 id="214748368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info.careerrev.com/career-coaching-for-millenia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9972" y="1612900"/>
            <a:ext cx="7327900" cy="635000"/>
          </a:xfrm>
        </p:spPr>
        <p:txBody>
          <a:bodyPr/>
          <a:lstStyle/>
          <a:p>
            <a:r>
              <a:rPr lang="en-US" sz="1800" b="1" dirty="0"/>
              <a:t>Use this tool to create a custom business case for developing your emerging professionals. Below are some tips to maximize your results.</a:t>
            </a:r>
          </a:p>
        </p:txBody>
      </p:sp>
      <p:sp>
        <p:nvSpPr>
          <p:cNvPr id="3" name="Text Placeholder 2"/>
          <p:cNvSpPr>
            <a:spLocks noGrp="1"/>
          </p:cNvSpPr>
          <p:nvPr>
            <p:ph type="body" sz="quarter" idx="11"/>
          </p:nvPr>
        </p:nvSpPr>
        <p:spPr/>
        <p:txBody>
          <a:bodyPr/>
          <a:lstStyle/>
          <a:p>
            <a:r>
              <a:rPr lang="en-US" dirty="0"/>
              <a:t>How To Use This Tool</a:t>
            </a:r>
          </a:p>
        </p:txBody>
      </p:sp>
      <p:sp>
        <p:nvSpPr>
          <p:cNvPr id="5" name="TextBox 4"/>
          <p:cNvSpPr txBox="1"/>
          <p:nvPr/>
        </p:nvSpPr>
        <p:spPr>
          <a:xfrm>
            <a:off x="404036" y="2779806"/>
            <a:ext cx="2626243" cy="2554545"/>
          </a:xfrm>
          <a:prstGeom prst="rect">
            <a:avLst/>
          </a:prstGeom>
          <a:noFill/>
        </p:spPr>
        <p:txBody>
          <a:bodyPr wrap="square" rtlCol="0">
            <a:spAutoFit/>
          </a:bodyPr>
          <a:lstStyle/>
          <a:p>
            <a:pPr algn="ctr"/>
            <a:r>
              <a:rPr lang="en-US" sz="1600" b="1" dirty="0">
                <a:solidFill>
                  <a:schemeClr val="accent1"/>
                </a:solidFill>
              </a:rPr>
              <a:t>When to use</a:t>
            </a:r>
          </a:p>
          <a:p>
            <a:endParaRPr lang="en-US" sz="1600" dirty="0">
              <a:solidFill>
                <a:schemeClr val="accent1"/>
              </a:solidFill>
            </a:endParaRPr>
          </a:p>
          <a:p>
            <a:r>
              <a:rPr lang="en-US" sz="1600" dirty="0"/>
              <a:t>Use it to influence your manager, other teams, or key leaders. </a:t>
            </a:r>
          </a:p>
          <a:p>
            <a:endParaRPr lang="en-US" sz="1600" dirty="0"/>
          </a:p>
          <a:p>
            <a:r>
              <a:rPr lang="en-US" sz="1600" dirty="0"/>
              <a:t>It works great in one-on-one meetings, with small teams or even in executive meetings.</a:t>
            </a:r>
          </a:p>
        </p:txBody>
      </p:sp>
      <p:sp>
        <p:nvSpPr>
          <p:cNvPr id="6" name="TextBox 5"/>
          <p:cNvSpPr txBox="1"/>
          <p:nvPr/>
        </p:nvSpPr>
        <p:spPr>
          <a:xfrm>
            <a:off x="3239386" y="2779806"/>
            <a:ext cx="2881423" cy="3293209"/>
          </a:xfrm>
          <a:prstGeom prst="rect">
            <a:avLst/>
          </a:prstGeom>
          <a:noFill/>
        </p:spPr>
        <p:txBody>
          <a:bodyPr wrap="square" rtlCol="0">
            <a:spAutoFit/>
          </a:bodyPr>
          <a:lstStyle/>
          <a:p>
            <a:pPr algn="ctr"/>
            <a:r>
              <a:rPr lang="en-US" sz="1600" b="1" dirty="0">
                <a:solidFill>
                  <a:schemeClr val="accent6"/>
                </a:solidFill>
              </a:rPr>
              <a:t>How to use</a:t>
            </a:r>
          </a:p>
          <a:p>
            <a:endParaRPr lang="en-US" sz="1600" dirty="0"/>
          </a:p>
          <a:p>
            <a:r>
              <a:rPr lang="en-US" sz="1600" dirty="0"/>
              <a:t>Review the entire deck first.</a:t>
            </a:r>
          </a:p>
          <a:p>
            <a:endParaRPr lang="en-US" sz="1600" dirty="0"/>
          </a:p>
          <a:p>
            <a:r>
              <a:rPr lang="en-US" sz="1600" dirty="0"/>
              <a:t>Read all talking points and references in the notes section of each slide. </a:t>
            </a:r>
          </a:p>
          <a:p>
            <a:endParaRPr lang="en-US" sz="1600" dirty="0"/>
          </a:p>
          <a:p>
            <a:r>
              <a:rPr lang="en-US" sz="1600" dirty="0"/>
              <a:t>Some slides have areas we recommend you customize. These areas require information relevant to your organization.</a:t>
            </a:r>
          </a:p>
          <a:p>
            <a:pPr marL="571500" indent="-571500">
              <a:buFont typeface="Arial" panose="020B0604020202020204" pitchFamily="34" charset="0"/>
              <a:buChar char="•"/>
            </a:pPr>
            <a:endParaRPr lang="en-US" sz="1600" dirty="0"/>
          </a:p>
        </p:txBody>
      </p:sp>
      <p:sp>
        <p:nvSpPr>
          <p:cNvPr id="7" name="TextBox 6"/>
          <p:cNvSpPr txBox="1"/>
          <p:nvPr/>
        </p:nvSpPr>
        <p:spPr>
          <a:xfrm>
            <a:off x="6329916" y="2779806"/>
            <a:ext cx="2626243" cy="3293209"/>
          </a:xfrm>
          <a:prstGeom prst="rect">
            <a:avLst/>
          </a:prstGeom>
          <a:noFill/>
        </p:spPr>
        <p:txBody>
          <a:bodyPr wrap="square" rtlCol="0">
            <a:spAutoFit/>
          </a:bodyPr>
          <a:lstStyle/>
          <a:p>
            <a:pPr algn="ctr"/>
            <a:r>
              <a:rPr lang="en-US" sz="1600" b="1" dirty="0">
                <a:solidFill>
                  <a:schemeClr val="accent5">
                    <a:lumMod val="75000"/>
                  </a:schemeClr>
                </a:solidFill>
              </a:rPr>
              <a:t>Tips</a:t>
            </a:r>
          </a:p>
          <a:p>
            <a:endParaRPr lang="en-US" sz="1600" dirty="0"/>
          </a:p>
          <a:p>
            <a:r>
              <a:rPr lang="en-US" sz="1600" dirty="0"/>
              <a:t>Integrate terminology and key points that make sense to your audience. </a:t>
            </a:r>
          </a:p>
          <a:p>
            <a:endParaRPr lang="en-US" sz="1600" dirty="0"/>
          </a:p>
          <a:p>
            <a:r>
              <a:rPr lang="en-US" sz="1600" dirty="0"/>
              <a:t>Move, add, or delete slides as you see fit.</a:t>
            </a:r>
          </a:p>
          <a:p>
            <a:endParaRPr lang="en-US" sz="1600" dirty="0"/>
          </a:p>
          <a:p>
            <a:r>
              <a:rPr lang="en-US" sz="1600" dirty="0"/>
              <a:t>Be creative! Replace graphics or fonts with what will most appeal to your stakeholders. </a:t>
            </a:r>
          </a:p>
          <a:p>
            <a:endParaRPr lang="en-US" sz="1600" dirty="0"/>
          </a:p>
        </p:txBody>
      </p:sp>
    </p:spTree>
    <p:extLst>
      <p:ext uri="{BB962C8B-B14F-4D97-AF65-F5344CB8AC3E}">
        <p14:creationId xmlns:p14="http://schemas.microsoft.com/office/powerpoint/2010/main" val="2932184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550529"/>
            <a:ext cx="9411891" cy="6858000"/>
          </a:xfrm>
          <a:prstGeom prst="rect">
            <a:avLst/>
          </a:prstGeom>
        </p:spPr>
      </p:pic>
      <p:sp>
        <p:nvSpPr>
          <p:cNvPr id="3" name="Text Placeholder 2"/>
          <p:cNvSpPr>
            <a:spLocks noGrp="1"/>
          </p:cNvSpPr>
          <p:nvPr>
            <p:ph type="body" sz="quarter" idx="4294967295"/>
          </p:nvPr>
        </p:nvSpPr>
        <p:spPr>
          <a:xfrm>
            <a:off x="478466" y="406400"/>
            <a:ext cx="5337543" cy="1117600"/>
          </a:xfrm>
          <a:prstGeom prst="rect">
            <a:avLst/>
          </a:prstGeom>
        </p:spPr>
        <p:txBody>
          <a:bodyPr/>
          <a:lstStyle/>
          <a:p>
            <a:pPr marL="0" indent="0" algn="l">
              <a:buNone/>
            </a:pPr>
            <a:r>
              <a:rPr lang="en-US" b="1" dirty="0">
                <a:solidFill>
                  <a:schemeClr val="tx1">
                    <a:lumMod val="50000"/>
                    <a:lumOff val="50000"/>
                  </a:schemeClr>
                </a:solidFill>
                <a:cs typeface="Calibri"/>
              </a:rPr>
              <a:t>So, why are we focusing the majority of our development resources on teaching managers to adapt?</a:t>
            </a:r>
          </a:p>
          <a:p>
            <a:pPr marL="0" indent="0" algn="l">
              <a:buNone/>
            </a:pPr>
            <a:endParaRPr lang="en-US" b="1" dirty="0">
              <a:cs typeface="Calibri"/>
            </a:endParaRPr>
          </a:p>
          <a:p>
            <a:pPr marL="0" indent="0" algn="l">
              <a:buNone/>
            </a:pPr>
            <a:r>
              <a:rPr lang="en-US" b="1" dirty="0">
                <a:solidFill>
                  <a:schemeClr val="bg1"/>
                </a:solidFill>
                <a:effectLst>
                  <a:outerShdw blurRad="38100" dist="38100" dir="2700000" algn="tl">
                    <a:srgbClr val="000000">
                      <a:alpha val="43137"/>
                    </a:srgbClr>
                  </a:outerShdw>
                </a:effectLst>
                <a:cs typeface="Calibri"/>
              </a:rPr>
              <a:t>It’s time to meet </a:t>
            </a:r>
          </a:p>
          <a:p>
            <a:pPr marL="0" indent="0" algn="l">
              <a:buNone/>
            </a:pPr>
            <a:r>
              <a:rPr lang="en-US" b="1" dirty="0">
                <a:solidFill>
                  <a:schemeClr val="bg1"/>
                </a:solidFill>
                <a:effectLst>
                  <a:outerShdw blurRad="38100" dist="38100" dir="2700000" algn="tl">
                    <a:srgbClr val="000000">
                      <a:alpha val="43137"/>
                    </a:srgbClr>
                  </a:outerShdw>
                </a:effectLst>
                <a:cs typeface="Calibri"/>
              </a:rPr>
              <a:t>managers half way! </a:t>
            </a:r>
          </a:p>
        </p:txBody>
      </p:sp>
    </p:spTree>
    <p:extLst>
      <p:ext uri="{BB962C8B-B14F-4D97-AF65-F5344CB8AC3E}">
        <p14:creationId xmlns:p14="http://schemas.microsoft.com/office/powerpoint/2010/main" val="75749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303" y="0"/>
            <a:ext cx="8373022" cy="6343964"/>
          </a:xfrm>
          <a:prstGeom prst="rect">
            <a:avLst/>
          </a:prstGeom>
        </p:spPr>
      </p:pic>
      <p:sp>
        <p:nvSpPr>
          <p:cNvPr id="17" name="Rectangle 16"/>
          <p:cNvSpPr/>
          <p:nvPr/>
        </p:nvSpPr>
        <p:spPr>
          <a:xfrm>
            <a:off x="-57676" y="0"/>
            <a:ext cx="5002771" cy="634396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 name="TextBox 1"/>
          <p:cNvSpPr txBox="1"/>
          <p:nvPr/>
        </p:nvSpPr>
        <p:spPr>
          <a:xfrm>
            <a:off x="315156" y="271303"/>
            <a:ext cx="4320639" cy="1261884"/>
          </a:xfrm>
          <a:prstGeom prst="rect">
            <a:avLst/>
          </a:prstGeom>
          <a:noFill/>
        </p:spPr>
        <p:txBody>
          <a:bodyPr wrap="square" rtlCol="0">
            <a:spAutoFit/>
          </a:bodyPr>
          <a:lstStyle/>
          <a:p>
            <a:r>
              <a:rPr lang="en-US" sz="2800" b="1" dirty="0">
                <a:solidFill>
                  <a:schemeClr val="accent6">
                    <a:lumMod val="75000"/>
                  </a:schemeClr>
                </a:solidFill>
                <a:cs typeface="Calibri"/>
              </a:rPr>
              <a:t>The </a:t>
            </a:r>
            <a:r>
              <a:rPr lang="en-US" sz="2800" b="1" dirty="0">
                <a:solidFill>
                  <a:schemeClr val="bg1">
                    <a:lumMod val="50000"/>
                  </a:schemeClr>
                </a:solidFill>
                <a:cs typeface="Calibri"/>
                <a:hlinkClick r:id="rId4"/>
              </a:rPr>
              <a:t>AccelerateME Program </a:t>
            </a:r>
            <a:r>
              <a:rPr lang="en-US" sz="2800" b="1" dirty="0">
                <a:solidFill>
                  <a:schemeClr val="accent6">
                    <a:lumMod val="75000"/>
                  </a:schemeClr>
                </a:solidFill>
                <a:cs typeface="Calibri"/>
              </a:rPr>
              <a:t>will help our employees:</a:t>
            </a:r>
          </a:p>
          <a:p>
            <a:endParaRPr lang="en-US" sz="2000" dirty="0">
              <a:solidFill>
                <a:schemeClr val="tx1">
                  <a:lumMod val="75000"/>
                  <a:lumOff val="25000"/>
                </a:schemeClr>
              </a:solidFill>
              <a:cs typeface="Calibri"/>
            </a:endParaRPr>
          </a:p>
        </p:txBody>
      </p:sp>
      <p:pic>
        <p:nvPicPr>
          <p:cNvPr id="12" name="Picture 11" descr="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6" y="4491082"/>
            <a:ext cx="242795" cy="190500"/>
          </a:xfrm>
          <a:prstGeom prst="rect">
            <a:avLst/>
          </a:prstGeom>
        </p:spPr>
      </p:pic>
      <p:pic>
        <p:nvPicPr>
          <p:cNvPr id="15" name="Picture 14" descr="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6" y="1773574"/>
            <a:ext cx="242795" cy="190500"/>
          </a:xfrm>
          <a:prstGeom prst="rect">
            <a:avLst/>
          </a:prstGeom>
        </p:spPr>
      </p:pic>
      <p:pic>
        <p:nvPicPr>
          <p:cNvPr id="16" name="Picture 15" descr="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6" y="3308563"/>
            <a:ext cx="242795" cy="190500"/>
          </a:xfrm>
          <a:prstGeom prst="rect">
            <a:avLst/>
          </a:prstGeom>
        </p:spPr>
      </p:pic>
      <p:pic>
        <p:nvPicPr>
          <p:cNvPr id="13" name="Picture 12" descr="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6" y="2425475"/>
            <a:ext cx="242795" cy="190500"/>
          </a:xfrm>
          <a:prstGeom prst="rect">
            <a:avLst/>
          </a:prstGeom>
        </p:spPr>
      </p:pic>
      <p:sp>
        <p:nvSpPr>
          <p:cNvPr id="14" name="TextBox 13"/>
          <p:cNvSpPr txBox="1"/>
          <p:nvPr/>
        </p:nvSpPr>
        <p:spPr>
          <a:xfrm>
            <a:off x="704902" y="1700400"/>
            <a:ext cx="4067630" cy="3477875"/>
          </a:xfrm>
          <a:prstGeom prst="rect">
            <a:avLst/>
          </a:prstGeom>
          <a:noFill/>
        </p:spPr>
        <p:txBody>
          <a:bodyPr wrap="square" rtlCol="0">
            <a:spAutoFit/>
          </a:bodyPr>
          <a:lstStyle/>
          <a:p>
            <a:r>
              <a:rPr lang="en-US" sz="2000" b="1" dirty="0">
                <a:solidFill>
                  <a:schemeClr val="tx1">
                    <a:lumMod val="75000"/>
                    <a:lumOff val="25000"/>
                  </a:schemeClr>
                </a:solidFill>
                <a:cs typeface="Calibri"/>
              </a:rPr>
              <a:t>Own </a:t>
            </a:r>
            <a:r>
              <a:rPr lang="en-US" sz="2000" dirty="0">
                <a:solidFill>
                  <a:schemeClr val="tx1">
                    <a:lumMod val="75000"/>
                    <a:lumOff val="25000"/>
                  </a:schemeClr>
                </a:solidFill>
                <a:cs typeface="Calibri"/>
              </a:rPr>
              <a:t>their career development</a:t>
            </a:r>
          </a:p>
          <a:p>
            <a:endParaRPr lang="en-US" sz="2000" dirty="0"/>
          </a:p>
          <a:p>
            <a:r>
              <a:rPr lang="en-US" sz="2000" dirty="0">
                <a:solidFill>
                  <a:schemeClr val="tx1">
                    <a:lumMod val="75000"/>
                    <a:lumOff val="25000"/>
                  </a:schemeClr>
                </a:solidFill>
                <a:cs typeface="Calibri"/>
              </a:rPr>
              <a:t>See career </a:t>
            </a:r>
            <a:r>
              <a:rPr lang="en-US" sz="2000" b="1" dirty="0">
                <a:solidFill>
                  <a:schemeClr val="tx1">
                    <a:lumMod val="75000"/>
                    <a:lumOff val="25000"/>
                  </a:schemeClr>
                </a:solidFill>
                <a:cs typeface="Calibri"/>
              </a:rPr>
              <a:t>opportunities</a:t>
            </a:r>
            <a:r>
              <a:rPr lang="en-US" sz="2000" dirty="0">
                <a:solidFill>
                  <a:schemeClr val="tx1">
                    <a:lumMod val="75000"/>
                    <a:lumOff val="25000"/>
                  </a:schemeClr>
                </a:solidFill>
                <a:cs typeface="Calibri"/>
              </a:rPr>
              <a:t> to lead outside of formal promotion</a:t>
            </a:r>
          </a:p>
          <a:p>
            <a:endParaRPr lang="en-US" sz="2000" dirty="0">
              <a:solidFill>
                <a:schemeClr val="tx1">
                  <a:lumMod val="75000"/>
                  <a:lumOff val="25000"/>
                </a:schemeClr>
              </a:solidFill>
              <a:cs typeface="Calibri"/>
            </a:endParaRPr>
          </a:p>
          <a:p>
            <a:r>
              <a:rPr lang="en-US" sz="2000" dirty="0">
                <a:solidFill>
                  <a:schemeClr val="tx1">
                    <a:lumMod val="75000"/>
                    <a:lumOff val="25000"/>
                  </a:schemeClr>
                </a:solidFill>
                <a:cs typeface="Calibri"/>
              </a:rPr>
              <a:t>Get the </a:t>
            </a:r>
            <a:r>
              <a:rPr lang="en-US" sz="2000" b="1" dirty="0">
                <a:solidFill>
                  <a:schemeClr val="tx1">
                    <a:lumMod val="75000"/>
                    <a:lumOff val="25000"/>
                  </a:schemeClr>
                </a:solidFill>
                <a:cs typeface="Calibri"/>
              </a:rPr>
              <a:t>feedback </a:t>
            </a:r>
            <a:r>
              <a:rPr lang="en-US" sz="2000" dirty="0">
                <a:solidFill>
                  <a:schemeClr val="tx1">
                    <a:lumMod val="75000"/>
                    <a:lumOff val="25000"/>
                  </a:schemeClr>
                </a:solidFill>
                <a:cs typeface="Calibri"/>
              </a:rPr>
              <a:t>they seek on the things managers need them to understand</a:t>
            </a:r>
          </a:p>
          <a:p>
            <a:endParaRPr lang="en-US" sz="2000" dirty="0">
              <a:solidFill>
                <a:schemeClr val="tx1">
                  <a:lumMod val="75000"/>
                  <a:lumOff val="25000"/>
                </a:schemeClr>
              </a:solidFill>
              <a:cs typeface="Calibri"/>
            </a:endParaRPr>
          </a:p>
          <a:p>
            <a:r>
              <a:rPr lang="en-US" sz="2000" dirty="0">
                <a:solidFill>
                  <a:schemeClr val="tx1">
                    <a:lumMod val="75000"/>
                    <a:lumOff val="25000"/>
                  </a:schemeClr>
                </a:solidFill>
                <a:cs typeface="Calibri"/>
              </a:rPr>
              <a:t>Embrace their </a:t>
            </a:r>
            <a:r>
              <a:rPr lang="en-US" sz="2000" b="1" dirty="0">
                <a:solidFill>
                  <a:schemeClr val="tx1">
                    <a:lumMod val="75000"/>
                    <a:lumOff val="25000"/>
                  </a:schemeClr>
                </a:solidFill>
                <a:cs typeface="Calibri"/>
              </a:rPr>
              <a:t>current role </a:t>
            </a:r>
            <a:r>
              <a:rPr lang="en-US" sz="2000" dirty="0">
                <a:solidFill>
                  <a:schemeClr val="tx1">
                    <a:lumMod val="75000"/>
                    <a:lumOff val="25000"/>
                  </a:schemeClr>
                </a:solidFill>
                <a:cs typeface="Calibri"/>
              </a:rPr>
              <a:t>as</a:t>
            </a:r>
            <a:r>
              <a:rPr lang="en-US" sz="2000" b="1" dirty="0">
                <a:solidFill>
                  <a:schemeClr val="tx1">
                    <a:lumMod val="75000"/>
                    <a:lumOff val="25000"/>
                  </a:schemeClr>
                </a:solidFill>
                <a:cs typeface="Calibri"/>
              </a:rPr>
              <a:t> </a:t>
            </a:r>
            <a:r>
              <a:rPr lang="en-US" sz="2000" dirty="0">
                <a:solidFill>
                  <a:schemeClr val="tx1">
                    <a:lumMod val="75000"/>
                    <a:lumOff val="25000"/>
                  </a:schemeClr>
                </a:solidFill>
                <a:cs typeface="Calibri"/>
              </a:rPr>
              <a:t>an important step in their career “path”</a:t>
            </a:r>
          </a:p>
        </p:txBody>
      </p:sp>
    </p:spTree>
    <p:extLst>
      <p:ext uri="{BB962C8B-B14F-4D97-AF65-F5344CB8AC3E}">
        <p14:creationId xmlns:p14="http://schemas.microsoft.com/office/powerpoint/2010/main" val="20074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129"/>
          <a:stretch/>
        </p:blipFill>
        <p:spPr>
          <a:xfrm>
            <a:off x="0" y="-212655"/>
            <a:ext cx="9186532" cy="6535649"/>
          </a:xfrm>
          <a:prstGeom prst="rect">
            <a:avLst/>
          </a:prstGeom>
        </p:spPr>
      </p:pic>
      <p:sp>
        <p:nvSpPr>
          <p:cNvPr id="4" name="Title 1"/>
          <p:cNvSpPr txBox="1">
            <a:spLocks/>
          </p:cNvSpPr>
          <p:nvPr/>
        </p:nvSpPr>
        <p:spPr>
          <a:xfrm>
            <a:off x="499730" y="3517866"/>
            <a:ext cx="4646428" cy="153563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400" b="1" dirty="0">
                <a:solidFill>
                  <a:schemeClr val="bg1"/>
                </a:solidFill>
                <a:effectLst>
                  <a:outerShdw blurRad="38100" dist="38100" dir="2700000" algn="tl">
                    <a:srgbClr val="000000">
                      <a:alpha val="43137"/>
                    </a:srgbClr>
                  </a:outerShdw>
                </a:effectLst>
                <a:cs typeface="Calibri"/>
              </a:rPr>
              <a:t>By investing in this segment of </a:t>
            </a:r>
          </a:p>
          <a:p>
            <a:pPr algn="l">
              <a:spcBef>
                <a:spcPts val="0"/>
              </a:spcBef>
            </a:pPr>
            <a:r>
              <a:rPr lang="en-US" sz="2400" b="1" dirty="0">
                <a:solidFill>
                  <a:schemeClr val="bg1"/>
                </a:solidFill>
                <a:effectLst>
                  <a:outerShdw blurRad="38100" dist="38100" dir="2700000" algn="tl">
                    <a:srgbClr val="000000">
                      <a:alpha val="43137"/>
                    </a:srgbClr>
                  </a:outerShdw>
                </a:effectLst>
                <a:cs typeface="Calibri"/>
              </a:rPr>
              <a:t>our workforce we will:</a:t>
            </a:r>
          </a:p>
          <a:p>
            <a:pPr marL="342900" indent="-342900" algn="l">
              <a:spcBef>
                <a:spcPts val="0"/>
              </a:spcBef>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cs typeface="Calibri"/>
              </a:rPr>
              <a:t>Reduce attrition</a:t>
            </a:r>
          </a:p>
          <a:p>
            <a:pPr marL="342900" indent="-342900" algn="l">
              <a:spcBef>
                <a:spcPts val="0"/>
              </a:spcBef>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cs typeface="Calibri"/>
              </a:rPr>
              <a:t>Improve engagement</a:t>
            </a:r>
          </a:p>
          <a:p>
            <a:pPr marL="342900" indent="-342900" algn="l">
              <a:spcBef>
                <a:spcPts val="0"/>
              </a:spcBef>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cs typeface="Calibri"/>
              </a:rPr>
              <a:t>Save our managers time</a:t>
            </a:r>
          </a:p>
          <a:p>
            <a:pPr marL="342900" indent="-342900" algn="l">
              <a:spcBef>
                <a:spcPts val="0"/>
              </a:spcBef>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cs typeface="Calibri"/>
              </a:rPr>
              <a:t>Build leadership bench strength</a:t>
            </a:r>
          </a:p>
        </p:txBody>
      </p:sp>
    </p:spTree>
    <p:extLst>
      <p:ext uri="{BB962C8B-B14F-4D97-AF65-F5344CB8AC3E}">
        <p14:creationId xmlns:p14="http://schemas.microsoft.com/office/powerpoint/2010/main" val="18226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5061098" y="1263560"/>
            <a:ext cx="3997841" cy="472063"/>
          </a:xfrm>
        </p:spPr>
        <p:txBody>
          <a:bodyPr/>
          <a:lstStyle/>
          <a:p>
            <a:r>
              <a:rPr lang="en-US" sz="3600" dirty="0">
                <a:solidFill>
                  <a:srgbClr val="C44C17"/>
                </a:solidFill>
              </a:rPr>
              <a:t>Are we ready </a:t>
            </a:r>
          </a:p>
          <a:p>
            <a:r>
              <a:rPr lang="en-US" sz="3600" dirty="0">
                <a:solidFill>
                  <a:srgbClr val="C44C17"/>
                </a:solidFill>
              </a:rPr>
              <a:t>to invest in our emerging talent &amp; meet managers </a:t>
            </a:r>
          </a:p>
          <a:p>
            <a:r>
              <a:rPr lang="en-US" sz="3600" dirty="0">
                <a:solidFill>
                  <a:srgbClr val="C44C17"/>
                </a:solidFill>
              </a:rPr>
              <a:t>half way?</a:t>
            </a:r>
          </a:p>
        </p:txBody>
      </p:sp>
      <p:pic>
        <p:nvPicPr>
          <p:cNvPr id="17" name="Picture Placeholder 1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771" r="25771"/>
          <a:stretch>
            <a:fillRect/>
          </a:stretch>
        </p:blipFill>
        <p:spPr/>
      </p:pic>
    </p:spTree>
    <p:extLst>
      <p:ext uri="{BB962C8B-B14F-4D97-AF65-F5344CB8AC3E}">
        <p14:creationId xmlns:p14="http://schemas.microsoft.com/office/powerpoint/2010/main" val="176742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96F88E-A71B-0847-820A-2E2A68042CDD}"/>
              </a:ext>
            </a:extLst>
          </p:cNvPr>
          <p:cNvSpPr/>
          <p:nvPr/>
        </p:nvSpPr>
        <p:spPr>
          <a:xfrm>
            <a:off x="3419061" y="-79513"/>
            <a:ext cx="5864087" cy="705678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4E4189-5537-EF43-8B5B-51E7FFE4FCC0}"/>
              </a:ext>
            </a:extLst>
          </p:cNvPr>
          <p:cNvPicPr>
            <a:picLocks noChangeAspect="1"/>
          </p:cNvPicPr>
          <p:nvPr/>
        </p:nvPicPr>
        <p:blipFill>
          <a:blip r:embed="rId3"/>
          <a:stretch>
            <a:fillRect/>
          </a:stretch>
        </p:blipFill>
        <p:spPr>
          <a:xfrm>
            <a:off x="3766027" y="1232452"/>
            <a:ext cx="5377973" cy="4651513"/>
          </a:xfrm>
          <a:prstGeom prst="rect">
            <a:avLst/>
          </a:prstGeom>
        </p:spPr>
      </p:pic>
      <p:sp>
        <p:nvSpPr>
          <p:cNvPr id="2" name="TextBox 1">
            <a:extLst>
              <a:ext uri="{FF2B5EF4-FFF2-40B4-BE49-F238E27FC236}">
                <a16:creationId xmlns:a16="http://schemas.microsoft.com/office/drawing/2014/main" id="{C692707B-7FCC-FD45-97AD-FEFD306EA5B7}"/>
              </a:ext>
            </a:extLst>
          </p:cNvPr>
          <p:cNvSpPr txBox="1"/>
          <p:nvPr/>
        </p:nvSpPr>
        <p:spPr>
          <a:xfrm>
            <a:off x="3706392" y="6107452"/>
            <a:ext cx="5199069" cy="600164"/>
          </a:xfrm>
          <a:prstGeom prst="rect">
            <a:avLst/>
          </a:prstGeom>
          <a:noFill/>
        </p:spPr>
        <p:txBody>
          <a:bodyPr wrap="square" rtlCol="0">
            <a:spAutoFit/>
          </a:bodyPr>
          <a:lstStyle/>
          <a:p>
            <a:r>
              <a:rPr lang="en-US" sz="1100" i="1" dirty="0"/>
              <a:t>Christine </a:t>
            </a:r>
            <a:r>
              <a:rPr lang="en-US" sz="1100" i="1" dirty="0" err="1"/>
              <a:t>DiDonato</a:t>
            </a:r>
            <a:r>
              <a:rPr lang="en-US" sz="1100" i="1" dirty="0"/>
              <a:t>, founder of Career Revolution, is an Advantage Performance Group thought leader partner and part of our network of best-in-class talent development solution providers. Content ©2019 Career Revolution, all rights reserved.</a:t>
            </a:r>
          </a:p>
        </p:txBody>
      </p:sp>
    </p:spTree>
    <p:extLst>
      <p:ext uri="{BB962C8B-B14F-4D97-AF65-F5344CB8AC3E}">
        <p14:creationId xmlns:p14="http://schemas.microsoft.com/office/powerpoint/2010/main" val="49310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3" descr="crev-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57" y="933281"/>
            <a:ext cx="2882364" cy="417943"/>
          </a:xfrm>
          <a:prstGeom prst="rect">
            <a:avLst/>
          </a:prstGeom>
        </p:spPr>
      </p:pic>
      <p:sp>
        <p:nvSpPr>
          <p:cNvPr id="5" name="Rectangle 4"/>
          <p:cNvSpPr/>
          <p:nvPr/>
        </p:nvSpPr>
        <p:spPr>
          <a:xfrm>
            <a:off x="-8468" y="-33869"/>
            <a:ext cx="9211735" cy="211667"/>
          </a:xfrm>
          <a:prstGeom prst="rect">
            <a:avLst/>
          </a:prstGeom>
          <a:solidFill>
            <a:srgbClr val="0F5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577422" y="4282806"/>
            <a:ext cx="4538135" cy="396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00"/>
              </a:lnSpc>
              <a:spcBef>
                <a:spcPts val="0"/>
              </a:spcBef>
            </a:pPr>
            <a:endParaRPr lang="en-US" sz="2400" i="1" dirty="0">
              <a:solidFill>
                <a:schemeClr val="bg1"/>
              </a:solidFill>
              <a:latin typeface="Calibri"/>
              <a:cs typeface="Calibri"/>
            </a:endParaRPr>
          </a:p>
        </p:txBody>
      </p:sp>
      <p:sp>
        <p:nvSpPr>
          <p:cNvPr id="11" name="Rectangle 10"/>
          <p:cNvSpPr/>
          <p:nvPr/>
        </p:nvSpPr>
        <p:spPr>
          <a:xfrm>
            <a:off x="-76787" y="5138875"/>
            <a:ext cx="9279468" cy="1719125"/>
          </a:xfrm>
          <a:prstGeom prst="rect">
            <a:avLst/>
          </a:pr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289427" y="5313807"/>
            <a:ext cx="2895605" cy="1270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600"/>
              </a:lnSpc>
              <a:spcBef>
                <a:spcPts val="0"/>
              </a:spcBef>
            </a:pPr>
            <a:r>
              <a:rPr lang="en-US" sz="1800" b="1" dirty="0">
                <a:solidFill>
                  <a:srgbClr val="FFFFFF"/>
                </a:solidFill>
                <a:latin typeface="Calibri"/>
                <a:cs typeface="Calibri"/>
              </a:rPr>
              <a:t>Career Revolution</a:t>
            </a:r>
          </a:p>
          <a:p>
            <a:pPr algn="l">
              <a:lnSpc>
                <a:spcPts val="2600"/>
              </a:lnSpc>
              <a:spcBef>
                <a:spcPts val="0"/>
              </a:spcBef>
            </a:pPr>
            <a:r>
              <a:rPr lang="en-US" sz="1800" dirty="0">
                <a:solidFill>
                  <a:schemeClr val="bg1">
                    <a:lumMod val="75000"/>
                  </a:schemeClr>
                </a:solidFill>
                <a:latin typeface="Calibri"/>
                <a:cs typeface="Calibri"/>
              </a:rPr>
              <a:t>CareerRev.com</a:t>
            </a:r>
          </a:p>
        </p:txBody>
      </p:sp>
      <p:sp>
        <p:nvSpPr>
          <p:cNvPr id="15" name="Title 1"/>
          <p:cNvSpPr txBox="1">
            <a:spLocks/>
          </p:cNvSpPr>
          <p:nvPr/>
        </p:nvSpPr>
        <p:spPr>
          <a:xfrm>
            <a:off x="575724" y="5313807"/>
            <a:ext cx="5444075" cy="10075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400"/>
              </a:lnSpc>
              <a:spcBef>
                <a:spcPts val="0"/>
              </a:spcBef>
            </a:pPr>
            <a:r>
              <a:rPr lang="en-US" sz="2000" i="1" dirty="0">
                <a:solidFill>
                  <a:schemeClr val="bg1"/>
                </a:solidFill>
                <a:cs typeface="Calibri"/>
              </a:rPr>
              <a:t>Company Name</a:t>
            </a:r>
          </a:p>
          <a:p>
            <a:pPr algn="l">
              <a:lnSpc>
                <a:spcPts val="3400"/>
              </a:lnSpc>
              <a:spcBef>
                <a:spcPts val="0"/>
              </a:spcBef>
            </a:pPr>
            <a:r>
              <a:rPr lang="en-US" sz="2000" i="1" dirty="0">
                <a:solidFill>
                  <a:schemeClr val="bg1"/>
                </a:solidFill>
                <a:cs typeface="Calibri"/>
              </a:rPr>
              <a:t>Date</a:t>
            </a:r>
          </a:p>
        </p:txBody>
      </p:sp>
      <p:sp>
        <p:nvSpPr>
          <p:cNvPr id="17" name="Rectangle 16"/>
          <p:cNvSpPr/>
          <p:nvPr/>
        </p:nvSpPr>
        <p:spPr>
          <a:xfrm>
            <a:off x="6019799" y="5313807"/>
            <a:ext cx="84666" cy="861786"/>
          </a:xfrm>
          <a:prstGeom prst="rect">
            <a:avLst/>
          </a:prstGeom>
          <a:solidFill>
            <a:srgbClr val="C7C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txBox="1">
            <a:spLocks/>
          </p:cNvSpPr>
          <p:nvPr/>
        </p:nvSpPr>
        <p:spPr>
          <a:xfrm>
            <a:off x="610949" y="1762610"/>
            <a:ext cx="8533051" cy="10348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5400" b="1" dirty="0">
                <a:solidFill>
                  <a:srgbClr val="D0CA28"/>
                </a:solidFill>
                <a:cs typeface="Calibri"/>
              </a:rPr>
              <a:t>It’s Time </a:t>
            </a:r>
          </a:p>
          <a:p>
            <a:pPr algn="l">
              <a:spcBef>
                <a:spcPts val="0"/>
              </a:spcBef>
            </a:pPr>
            <a:r>
              <a:rPr lang="en-US" sz="5400" b="1" dirty="0">
                <a:solidFill>
                  <a:srgbClr val="D0CA28"/>
                </a:solidFill>
                <a:cs typeface="Calibri"/>
              </a:rPr>
              <a:t>To Meet Managers </a:t>
            </a:r>
          </a:p>
          <a:p>
            <a:pPr algn="l">
              <a:spcBef>
                <a:spcPts val="0"/>
              </a:spcBef>
            </a:pPr>
            <a:r>
              <a:rPr lang="en-US" sz="5400" b="1" dirty="0">
                <a:solidFill>
                  <a:srgbClr val="D0CA28"/>
                </a:solidFill>
                <a:cs typeface="Calibri"/>
              </a:rPr>
              <a:t>Halfway</a:t>
            </a:r>
          </a:p>
        </p:txBody>
      </p:sp>
      <p:sp>
        <p:nvSpPr>
          <p:cNvPr id="25" name="Title 1"/>
          <p:cNvSpPr txBox="1">
            <a:spLocks/>
          </p:cNvSpPr>
          <p:nvPr/>
        </p:nvSpPr>
        <p:spPr>
          <a:xfrm>
            <a:off x="471549" y="2453152"/>
            <a:ext cx="8533051" cy="10348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endParaRPr lang="en-US" sz="5400" b="1" dirty="0">
              <a:solidFill>
                <a:srgbClr val="D0CA28"/>
              </a:solidFill>
              <a:cs typeface="Calibri"/>
            </a:endParaRPr>
          </a:p>
        </p:txBody>
      </p:sp>
    </p:spTree>
    <p:extLst>
      <p:ext uri="{BB962C8B-B14F-4D97-AF65-F5344CB8AC3E}">
        <p14:creationId xmlns:p14="http://schemas.microsoft.com/office/powerpoint/2010/main" val="10847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2800" y="1051774"/>
            <a:ext cx="7518400" cy="2197100"/>
          </a:xfrm>
        </p:spPr>
        <p:txBody>
          <a:bodyPr/>
          <a:lstStyle/>
          <a:p>
            <a:r>
              <a:rPr lang="en-US" sz="5400" b="1" dirty="0"/>
              <a:t>The World Has Changed</a:t>
            </a:r>
          </a:p>
        </p:txBody>
      </p:sp>
      <p:pic>
        <p:nvPicPr>
          <p:cNvPr id="5" name="Picture Placeholder 4"/>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252" r="6252"/>
          <a:stretch>
            <a:fillRect/>
          </a:stretch>
        </p:blipFill>
        <p:spPr>
          <a:xfrm>
            <a:off x="0" y="-76200"/>
            <a:ext cx="9283700" cy="7061200"/>
          </a:xfrm>
        </p:spPr>
      </p:pic>
      <p:sp>
        <p:nvSpPr>
          <p:cNvPr id="6" name="Text Placeholder 2"/>
          <p:cNvSpPr txBox="1">
            <a:spLocks/>
          </p:cNvSpPr>
          <p:nvPr/>
        </p:nvSpPr>
        <p:spPr>
          <a:xfrm>
            <a:off x="965200" y="1204174"/>
            <a:ext cx="7518400" cy="2197100"/>
          </a:xfrm>
          <a:prstGeom prst="rect">
            <a:avLst/>
          </a:prstGeom>
        </p:spPr>
        <p:txBody>
          <a:bodyPr vert="horz"/>
          <a:lstStyle>
            <a:lvl1pPr marL="0" indent="0" algn="ctr" defTabSz="457200" rtl="0" eaLnBrk="1" latinLnBrk="0" hangingPunct="1">
              <a:spcBef>
                <a:spcPts val="0"/>
              </a:spcBef>
              <a:buFont typeface="Arial"/>
              <a:buNone/>
              <a:defRPr sz="36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400" dirty="0">
                <a:solidFill>
                  <a:schemeClr val="tx1">
                    <a:lumMod val="50000"/>
                    <a:lumOff val="50000"/>
                  </a:schemeClr>
                </a:solidFill>
                <a:effectLst>
                  <a:outerShdw blurRad="38100" dist="38100" dir="2700000" algn="tl">
                    <a:srgbClr val="000000">
                      <a:alpha val="43137"/>
                    </a:srgbClr>
                  </a:outerShdw>
                </a:effectLst>
              </a:rPr>
              <a:t>Our Workplace is Transforming!</a:t>
            </a:r>
          </a:p>
        </p:txBody>
      </p:sp>
    </p:spTree>
    <p:extLst>
      <p:ext uri="{BB962C8B-B14F-4D97-AF65-F5344CB8AC3E}">
        <p14:creationId xmlns:p14="http://schemas.microsoft.com/office/powerpoint/2010/main" val="174524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6175" r="6175" b="6621"/>
          <a:stretch/>
        </p:blipFill>
        <p:spPr>
          <a:xfrm>
            <a:off x="-63378" y="-302302"/>
            <a:ext cx="9303069" cy="6607410"/>
          </a:xfrm>
          <a:prstGeom prst="rect">
            <a:avLst/>
          </a:prstGeom>
        </p:spPr>
      </p:pic>
      <p:sp>
        <p:nvSpPr>
          <p:cNvPr id="6" name="Text Placeholder 2"/>
          <p:cNvSpPr txBox="1">
            <a:spLocks/>
          </p:cNvSpPr>
          <p:nvPr/>
        </p:nvSpPr>
        <p:spPr>
          <a:xfrm>
            <a:off x="1297173" y="315150"/>
            <a:ext cx="7060018" cy="1471240"/>
          </a:xfrm>
          <a:prstGeom prst="rect">
            <a:avLst/>
          </a:prstGeom>
        </p:spPr>
        <p:txBody>
          <a:bodyPr vert="horz"/>
          <a:lstStyle>
            <a:lvl1pPr marL="0" indent="0" algn="ctr" defTabSz="457200" rtl="0" eaLnBrk="1" latinLnBrk="0" hangingPunct="1">
              <a:spcBef>
                <a:spcPts val="0"/>
              </a:spcBef>
              <a:buFont typeface="Arial"/>
              <a:buNone/>
              <a:defRPr sz="36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By 2020 Millennials will make up </a:t>
            </a:r>
          </a:p>
          <a:p>
            <a:r>
              <a:rPr lang="en-US" sz="2800" dirty="0"/>
              <a:t>50% of the labor force.</a:t>
            </a:r>
          </a:p>
          <a:p>
            <a:endParaRPr lang="en-US" sz="2800" dirty="0"/>
          </a:p>
          <a:p>
            <a:r>
              <a:rPr lang="en-US" sz="2800" dirty="0"/>
              <a:t>Generation Z, the next generation, </a:t>
            </a:r>
          </a:p>
          <a:p>
            <a:r>
              <a:rPr lang="en-US" sz="2800" dirty="0"/>
              <a:t>is entering the workforce in a big way. </a:t>
            </a:r>
          </a:p>
        </p:txBody>
      </p:sp>
    </p:spTree>
    <p:extLst>
      <p:ext uri="{BB962C8B-B14F-4D97-AF65-F5344CB8AC3E}">
        <p14:creationId xmlns:p14="http://schemas.microsoft.com/office/powerpoint/2010/main" val="34539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814" r="1814" b="3597"/>
          <a:stretch/>
        </p:blipFill>
        <p:spPr>
          <a:xfrm>
            <a:off x="0" y="-476683"/>
            <a:ext cx="9283700" cy="6807200"/>
          </a:xfrm>
          <a:prstGeom prst="rect">
            <a:avLst/>
          </a:prstGeom>
        </p:spPr>
      </p:pic>
      <p:sp>
        <p:nvSpPr>
          <p:cNvPr id="6" name="Title 1"/>
          <p:cNvSpPr txBox="1">
            <a:spLocks/>
          </p:cNvSpPr>
          <p:nvPr/>
        </p:nvSpPr>
        <p:spPr>
          <a:xfrm>
            <a:off x="990600" y="265058"/>
            <a:ext cx="5715000" cy="153563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400"/>
              </a:lnSpc>
              <a:spcBef>
                <a:spcPts val="0"/>
              </a:spcBef>
            </a:pPr>
            <a:r>
              <a:rPr lang="en-US" sz="3600" b="1" dirty="0">
                <a:solidFill>
                  <a:schemeClr val="bg1"/>
                </a:solidFill>
                <a:effectLst>
                  <a:outerShdw blurRad="38100" dist="38100" dir="2700000" algn="tl">
                    <a:srgbClr val="000000">
                      <a:alpha val="43137"/>
                    </a:srgbClr>
                  </a:outerShdw>
                </a:effectLst>
                <a:cs typeface="Calibri"/>
              </a:rPr>
              <a:t>Only </a:t>
            </a:r>
            <a:r>
              <a:rPr lang="en-US" sz="3600" b="1" dirty="0">
                <a:solidFill>
                  <a:srgbClr val="FFFF00"/>
                </a:solidFill>
                <a:effectLst>
                  <a:outerShdw blurRad="38100" dist="38100" dir="2700000" algn="tl">
                    <a:srgbClr val="000000">
                      <a:alpha val="43137"/>
                    </a:srgbClr>
                  </a:outerShdw>
                </a:effectLst>
                <a:cs typeface="Calibri"/>
              </a:rPr>
              <a:t>29% </a:t>
            </a:r>
            <a:r>
              <a:rPr lang="en-US" sz="3600" b="1" dirty="0">
                <a:solidFill>
                  <a:schemeClr val="bg1"/>
                </a:solidFill>
                <a:effectLst>
                  <a:outerShdw blurRad="38100" dist="38100" dir="2700000" algn="tl">
                    <a:srgbClr val="000000">
                      <a:alpha val="43137"/>
                    </a:srgbClr>
                  </a:outerShdw>
                </a:effectLst>
                <a:cs typeface="Calibri"/>
              </a:rPr>
              <a:t>of millennials </a:t>
            </a:r>
          </a:p>
          <a:p>
            <a:pPr algn="l">
              <a:lnSpc>
                <a:spcPts val="4400"/>
              </a:lnSpc>
              <a:spcBef>
                <a:spcPts val="0"/>
              </a:spcBef>
            </a:pPr>
            <a:r>
              <a:rPr lang="en-US" sz="3600" b="1" dirty="0">
                <a:solidFill>
                  <a:schemeClr val="bg1"/>
                </a:solidFill>
                <a:effectLst>
                  <a:outerShdw blurRad="38100" dist="38100" dir="2700000" algn="tl">
                    <a:srgbClr val="000000">
                      <a:alpha val="43137"/>
                    </a:srgbClr>
                  </a:outerShdw>
                </a:effectLst>
                <a:cs typeface="Calibri"/>
              </a:rPr>
              <a:t>are engaged at work</a:t>
            </a:r>
          </a:p>
          <a:p>
            <a:pPr>
              <a:lnSpc>
                <a:spcPts val="4400"/>
              </a:lnSpc>
              <a:spcBef>
                <a:spcPts val="0"/>
              </a:spcBef>
            </a:pPr>
            <a:endParaRPr lang="en-US" sz="3600" b="1" dirty="0">
              <a:solidFill>
                <a:schemeClr val="bg1"/>
              </a:solidFill>
              <a:effectLst>
                <a:outerShdw blurRad="38100" dist="38100" dir="2700000" algn="tl">
                  <a:srgbClr val="000000">
                    <a:alpha val="43137"/>
                  </a:srgbClr>
                </a:outerShdw>
              </a:effectLst>
              <a:cs typeface="Calibri"/>
            </a:endParaRPr>
          </a:p>
        </p:txBody>
      </p:sp>
      <p:sp>
        <p:nvSpPr>
          <p:cNvPr id="7" name="Title 1"/>
          <p:cNvSpPr txBox="1">
            <a:spLocks/>
          </p:cNvSpPr>
          <p:nvPr/>
        </p:nvSpPr>
        <p:spPr>
          <a:xfrm>
            <a:off x="4556609" y="1733117"/>
            <a:ext cx="5295900" cy="153563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400"/>
              </a:lnSpc>
              <a:spcBef>
                <a:spcPts val="0"/>
              </a:spcBef>
            </a:pPr>
            <a:r>
              <a:rPr lang="en-US" sz="3600" b="1" dirty="0">
                <a:solidFill>
                  <a:schemeClr val="bg1"/>
                </a:solidFill>
                <a:effectLst>
                  <a:outerShdw blurRad="38100" dist="38100" dir="2700000" algn="tl">
                    <a:srgbClr val="000000">
                      <a:alpha val="43137"/>
                    </a:srgbClr>
                  </a:outerShdw>
                </a:effectLst>
                <a:cs typeface="Calibri"/>
              </a:rPr>
              <a:t>Only </a:t>
            </a:r>
            <a:r>
              <a:rPr lang="en-US" sz="3600" b="1" dirty="0">
                <a:solidFill>
                  <a:srgbClr val="FFFF00"/>
                </a:solidFill>
                <a:effectLst>
                  <a:outerShdw blurRad="38100" dist="38100" dir="2700000" algn="tl">
                    <a:srgbClr val="000000">
                      <a:alpha val="43137"/>
                    </a:srgbClr>
                  </a:outerShdw>
                </a:effectLst>
                <a:cs typeface="Calibri"/>
              </a:rPr>
              <a:t>16% </a:t>
            </a:r>
          </a:p>
          <a:p>
            <a:pPr algn="l">
              <a:lnSpc>
                <a:spcPts val="4400"/>
              </a:lnSpc>
              <a:spcBef>
                <a:spcPts val="0"/>
              </a:spcBef>
            </a:pPr>
            <a:r>
              <a:rPr lang="en-US" sz="3600" b="1" dirty="0">
                <a:solidFill>
                  <a:schemeClr val="bg1"/>
                </a:solidFill>
                <a:effectLst>
                  <a:outerShdw blurRad="38100" dist="38100" dir="2700000" algn="tl">
                    <a:srgbClr val="000000">
                      <a:alpha val="43137"/>
                    </a:srgbClr>
                  </a:outerShdw>
                </a:effectLst>
                <a:cs typeface="Calibri"/>
              </a:rPr>
              <a:t>expect to be with </a:t>
            </a:r>
          </a:p>
          <a:p>
            <a:pPr algn="l">
              <a:lnSpc>
                <a:spcPts val="4400"/>
              </a:lnSpc>
              <a:spcBef>
                <a:spcPts val="0"/>
              </a:spcBef>
            </a:pPr>
            <a:r>
              <a:rPr lang="en-US" sz="3600" b="1" dirty="0">
                <a:solidFill>
                  <a:schemeClr val="bg1"/>
                </a:solidFill>
                <a:effectLst>
                  <a:outerShdw blurRad="38100" dist="38100" dir="2700000" algn="tl">
                    <a:srgbClr val="000000">
                      <a:alpha val="43137"/>
                    </a:srgbClr>
                  </a:outerShdw>
                </a:effectLst>
                <a:cs typeface="Calibri"/>
              </a:rPr>
              <a:t>their current employer </a:t>
            </a:r>
          </a:p>
          <a:p>
            <a:pPr algn="l">
              <a:lnSpc>
                <a:spcPts val="4400"/>
              </a:lnSpc>
              <a:spcBef>
                <a:spcPts val="0"/>
              </a:spcBef>
            </a:pPr>
            <a:r>
              <a:rPr lang="en-US" sz="3600" b="1" dirty="0">
                <a:solidFill>
                  <a:schemeClr val="bg1"/>
                </a:solidFill>
                <a:effectLst>
                  <a:outerShdw blurRad="38100" dist="38100" dir="2700000" algn="tl">
                    <a:srgbClr val="000000">
                      <a:alpha val="43137"/>
                    </a:srgbClr>
                  </a:outerShdw>
                </a:effectLst>
                <a:cs typeface="Calibri"/>
              </a:rPr>
              <a:t>by 2020.</a:t>
            </a:r>
          </a:p>
        </p:txBody>
      </p:sp>
      <p:sp>
        <p:nvSpPr>
          <p:cNvPr id="9" name="Title 1"/>
          <p:cNvSpPr txBox="1">
            <a:spLocks/>
          </p:cNvSpPr>
          <p:nvPr/>
        </p:nvSpPr>
        <p:spPr>
          <a:xfrm>
            <a:off x="5486400" y="5440262"/>
            <a:ext cx="3797300" cy="7678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400"/>
              </a:lnSpc>
              <a:spcBef>
                <a:spcPts val="0"/>
              </a:spcBef>
            </a:pPr>
            <a:r>
              <a:rPr lang="en-US" sz="1800" dirty="0">
                <a:solidFill>
                  <a:schemeClr val="bg1"/>
                </a:solidFill>
                <a:effectLst>
                  <a:outerShdw blurRad="38100" dist="38100" dir="2700000" algn="tl">
                    <a:srgbClr val="000000">
                      <a:alpha val="43137"/>
                    </a:srgbClr>
                  </a:outerShdw>
                </a:effectLst>
                <a:cs typeface="Calibri"/>
              </a:rPr>
              <a:t>Gallup 2016 &amp; Deloitte 2017</a:t>
            </a:r>
          </a:p>
          <a:p>
            <a:pPr>
              <a:lnSpc>
                <a:spcPts val="4400"/>
              </a:lnSpc>
              <a:spcBef>
                <a:spcPts val="0"/>
              </a:spcBef>
            </a:pPr>
            <a:endParaRPr lang="en-US" sz="3600" b="1" dirty="0">
              <a:solidFill>
                <a:schemeClr val="bg1"/>
              </a:solidFill>
              <a:effectLst>
                <a:outerShdw blurRad="38100" dist="38100" dir="2700000" algn="tl">
                  <a:srgbClr val="000000">
                    <a:alpha val="43137"/>
                  </a:srgbClr>
                </a:outerShdw>
              </a:effectLst>
              <a:cs typeface="Calibri"/>
            </a:endParaRPr>
          </a:p>
        </p:txBody>
      </p:sp>
    </p:spTree>
    <p:extLst>
      <p:ext uri="{BB962C8B-B14F-4D97-AF65-F5344CB8AC3E}">
        <p14:creationId xmlns:p14="http://schemas.microsoft.com/office/powerpoint/2010/main" val="105851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489" t="7597" r="4243" b="20087"/>
          <a:stretch/>
        </p:blipFill>
        <p:spPr>
          <a:xfrm>
            <a:off x="0" y="-700088"/>
            <a:ext cx="9232900" cy="7037388"/>
          </a:xfrm>
          <a:prstGeom prst="rect">
            <a:avLst/>
          </a:prstGeom>
        </p:spPr>
      </p:pic>
      <p:sp>
        <p:nvSpPr>
          <p:cNvPr id="3" name="Text Placeholder 2"/>
          <p:cNvSpPr>
            <a:spLocks noGrp="1"/>
          </p:cNvSpPr>
          <p:nvPr>
            <p:ph type="body" sz="quarter" idx="4294967295"/>
          </p:nvPr>
        </p:nvSpPr>
        <p:spPr>
          <a:xfrm>
            <a:off x="4210493" y="520995"/>
            <a:ext cx="4820535" cy="1424763"/>
          </a:xfrm>
          <a:prstGeom prst="rect">
            <a:avLst/>
          </a:prstGeom>
        </p:spPr>
        <p:txBody>
          <a:bodyPr/>
          <a:lstStyle/>
          <a:p>
            <a:pPr marL="0" indent="0" algn="l">
              <a:buNone/>
            </a:pPr>
            <a:r>
              <a:rPr lang="en-US" dirty="0">
                <a:solidFill>
                  <a:schemeClr val="bg1"/>
                </a:solidFill>
                <a:effectLst>
                  <a:outerShdw blurRad="38100" dist="38100" dir="2700000" algn="tl">
                    <a:srgbClr val="000000">
                      <a:alpha val="43137"/>
                    </a:srgbClr>
                  </a:outerShdw>
                </a:effectLst>
              </a:rPr>
              <a:t> Our emerging professionals</a:t>
            </a:r>
          </a:p>
          <a:p>
            <a:pPr marL="0" indent="0" algn="l">
              <a:buNone/>
            </a:pPr>
            <a:r>
              <a:rPr lang="en-US" dirty="0">
                <a:solidFill>
                  <a:schemeClr val="bg1"/>
                </a:solidFill>
                <a:effectLst>
                  <a:outerShdw blurRad="38100" dist="38100" dir="2700000" algn="tl">
                    <a:srgbClr val="000000">
                      <a:alpha val="43137"/>
                    </a:srgbClr>
                  </a:outerShdw>
                </a:effectLst>
              </a:rPr>
              <a:t> tell us:</a:t>
            </a:r>
            <a:endParaRPr lang="en-US" sz="2800" dirty="0">
              <a:solidFill>
                <a:srgbClr val="FFFF00"/>
              </a:solidFill>
              <a:effectLst>
                <a:outerShdw blurRad="38100" dist="38100" dir="2700000" algn="tl">
                  <a:srgbClr val="000000">
                    <a:alpha val="43137"/>
                  </a:srgbClr>
                </a:outerShdw>
              </a:effectLst>
            </a:endParaRPr>
          </a:p>
          <a:p>
            <a:pPr algn="l"/>
            <a:endParaRPr lang="en-US" sz="2800" b="1" dirty="0">
              <a:solidFill>
                <a:schemeClr val="tx1">
                  <a:lumMod val="50000"/>
                  <a:lumOff val="50000"/>
                </a:schemeClr>
              </a:solidFill>
            </a:endParaRPr>
          </a:p>
        </p:txBody>
      </p:sp>
      <p:sp>
        <p:nvSpPr>
          <p:cNvPr id="4" name="Text Placeholder 2"/>
          <p:cNvSpPr txBox="1">
            <a:spLocks/>
          </p:cNvSpPr>
          <p:nvPr/>
        </p:nvSpPr>
        <p:spPr>
          <a:xfrm>
            <a:off x="4986226" y="3684183"/>
            <a:ext cx="4608328" cy="115894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FFFF00"/>
              </a:solidFill>
              <a:effectLst>
                <a:outerShdw blurRad="38100" dist="38100" dir="2700000" algn="tl">
                  <a:srgbClr val="000000">
                    <a:alpha val="43137"/>
                  </a:srgbClr>
                </a:outerShdw>
              </a:effectLst>
            </a:endParaRPr>
          </a:p>
          <a:p>
            <a:endParaRPr lang="en-US" sz="5400" b="1" dirty="0">
              <a:solidFill>
                <a:schemeClr val="tx1">
                  <a:lumMod val="50000"/>
                  <a:lumOff val="50000"/>
                </a:schemeClr>
              </a:solidFill>
            </a:endParaRPr>
          </a:p>
        </p:txBody>
      </p:sp>
      <p:sp>
        <p:nvSpPr>
          <p:cNvPr id="2" name="Rectangle 1"/>
          <p:cNvSpPr/>
          <p:nvPr/>
        </p:nvSpPr>
        <p:spPr>
          <a:xfrm>
            <a:off x="4805917" y="1945758"/>
            <a:ext cx="3625702" cy="2492990"/>
          </a:xfrm>
          <a:prstGeom prst="rect">
            <a:avLst/>
          </a:prstGeom>
        </p:spPr>
        <p:txBody>
          <a:bodyPr wrap="square">
            <a:spAutoFit/>
          </a:bodyPr>
          <a:lstStyle/>
          <a:p>
            <a:pPr>
              <a:lnSpc>
                <a:spcPct val="150000"/>
              </a:lnSpc>
            </a:pPr>
            <a:r>
              <a:rPr lang="en-US" sz="2400" i="1" dirty="0">
                <a:solidFill>
                  <a:schemeClr val="bg1"/>
                </a:solidFill>
                <a:effectLst>
                  <a:outerShdw blurRad="38100" dist="38100" dir="2700000" algn="tl">
                    <a:srgbClr val="000000">
                      <a:alpha val="43137"/>
                    </a:srgbClr>
                  </a:outerShdw>
                </a:effectLst>
              </a:rPr>
              <a:t>“I want more feedback.”</a:t>
            </a:r>
          </a:p>
          <a:p>
            <a:pPr>
              <a:lnSpc>
                <a:spcPct val="150000"/>
              </a:lnSpc>
            </a:pPr>
            <a:r>
              <a:rPr lang="en-US" sz="2400" i="1" dirty="0">
                <a:solidFill>
                  <a:schemeClr val="bg1"/>
                </a:solidFill>
                <a:effectLst>
                  <a:outerShdw blurRad="38100" dist="38100" dir="2700000" algn="tl">
                    <a:srgbClr val="000000">
                      <a:alpha val="43137"/>
                    </a:srgbClr>
                  </a:outerShdw>
                </a:effectLst>
              </a:rPr>
              <a:t>“I want more training.”</a:t>
            </a:r>
          </a:p>
          <a:p>
            <a:pPr>
              <a:lnSpc>
                <a:spcPct val="150000"/>
              </a:lnSpc>
            </a:pPr>
            <a:r>
              <a:rPr lang="en-US" sz="2400" i="1" dirty="0">
                <a:solidFill>
                  <a:schemeClr val="bg1"/>
                </a:solidFill>
                <a:effectLst>
                  <a:outerShdw blurRad="38100" dist="38100" dir="2700000" algn="tl">
                    <a:srgbClr val="000000">
                      <a:alpha val="43137"/>
                    </a:srgbClr>
                  </a:outerShdw>
                </a:effectLst>
              </a:rPr>
              <a:t>“I want more recognition.</a:t>
            </a:r>
            <a:r>
              <a:rPr lang="en-US" sz="2400" dirty="0">
                <a:solidFill>
                  <a:schemeClr val="bg1"/>
                </a:solidFill>
                <a:effectLst>
                  <a:outerShdw blurRad="38100" dist="38100" dir="2700000" algn="tl">
                    <a:srgbClr val="000000">
                      <a:alpha val="43137"/>
                    </a:srgbClr>
                  </a:outerShdw>
                </a:effectLst>
              </a:rPr>
              <a:t>”</a:t>
            </a:r>
          </a:p>
          <a:p>
            <a:endParaRPr lang="en-US" sz="2400" dirty="0">
              <a:solidFill>
                <a:schemeClr val="bg1"/>
              </a:solidFill>
              <a:effectLst>
                <a:outerShdw blurRad="38100" dist="38100" dir="2700000" algn="tl">
                  <a:srgbClr val="000000">
                    <a:alpha val="43137"/>
                  </a:srgbClr>
                </a:outerShdw>
              </a:effectLst>
            </a:endParaRPr>
          </a:p>
          <a:p>
            <a:r>
              <a:rPr lang="en-US" sz="2400" i="1" dirty="0">
                <a:solidFill>
                  <a:srgbClr val="FFFF00"/>
                </a:solidFill>
                <a:effectLst>
                  <a:outerShdw blurRad="38100" dist="38100" dir="2700000" algn="tl">
                    <a:srgbClr val="000000">
                      <a:alpha val="43137"/>
                    </a:srgbClr>
                  </a:outerShdw>
                </a:effectLst>
              </a:rPr>
              <a:t>“I don’t see a career path!”</a:t>
            </a:r>
          </a:p>
        </p:txBody>
      </p:sp>
    </p:spTree>
    <p:extLst>
      <p:ext uri="{BB962C8B-B14F-4D97-AF65-F5344CB8AC3E}">
        <p14:creationId xmlns:p14="http://schemas.microsoft.com/office/powerpoint/2010/main" val="118292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9334500" cy="6223000"/>
          </a:xfrm>
          <a:prstGeom prst="rect">
            <a:avLst/>
          </a:prstGeom>
        </p:spPr>
      </p:pic>
      <p:sp>
        <p:nvSpPr>
          <p:cNvPr id="3" name="Text Placeholder 2"/>
          <p:cNvSpPr>
            <a:spLocks noGrp="1"/>
          </p:cNvSpPr>
          <p:nvPr>
            <p:ph type="body" sz="quarter" idx="4294967295"/>
          </p:nvPr>
        </p:nvSpPr>
        <p:spPr>
          <a:xfrm>
            <a:off x="3125972" y="3071628"/>
            <a:ext cx="4380614" cy="1482725"/>
          </a:xfrm>
          <a:prstGeom prst="rect">
            <a:avLst/>
          </a:prstGeom>
        </p:spPr>
        <p:txBody>
          <a:bodyPr/>
          <a:lstStyle/>
          <a:p>
            <a:pPr marL="0" indent="0">
              <a:buNone/>
            </a:pPr>
            <a:r>
              <a:rPr lang="en-US" sz="3000" i="1" dirty="0">
                <a:solidFill>
                  <a:schemeClr val="accent6"/>
                </a:solidFill>
                <a:effectLst>
                  <a:outerShdw blurRad="38100" dist="38100" dir="2700000" algn="tl">
                    <a:srgbClr val="000000">
                      <a:alpha val="43137"/>
                    </a:srgbClr>
                  </a:outerShdw>
                </a:effectLst>
                <a:latin typeface="+mj-lt"/>
                <a:ea typeface="+mj-ea"/>
                <a:cs typeface="Calibri"/>
              </a:rPr>
              <a:t>“My younger employees </a:t>
            </a:r>
          </a:p>
          <a:p>
            <a:pPr marL="0" indent="0">
              <a:buNone/>
            </a:pPr>
            <a:r>
              <a:rPr lang="en-US" sz="3000" i="1" dirty="0">
                <a:solidFill>
                  <a:schemeClr val="accent6"/>
                </a:solidFill>
                <a:effectLst>
                  <a:outerShdw blurRad="38100" dist="38100" dir="2700000" algn="tl">
                    <a:srgbClr val="000000">
                      <a:alpha val="43137"/>
                    </a:srgbClr>
                  </a:outerShdw>
                </a:effectLst>
                <a:latin typeface="+mj-lt"/>
                <a:ea typeface="+mj-ea"/>
                <a:cs typeface="Calibri"/>
              </a:rPr>
              <a:t>lack leadership skills like </a:t>
            </a:r>
            <a:r>
              <a:rPr lang="en-US" sz="3000" i="1" dirty="0">
                <a:solidFill>
                  <a:schemeClr val="bg1">
                    <a:lumMod val="50000"/>
                  </a:schemeClr>
                </a:solidFill>
                <a:effectLst>
                  <a:outerShdw blurRad="38100" dist="38100" dir="2700000" algn="tl">
                    <a:srgbClr val="000000">
                      <a:alpha val="43137"/>
                    </a:srgbClr>
                  </a:outerShdw>
                </a:effectLst>
                <a:latin typeface="+mj-lt"/>
                <a:ea typeface="+mj-ea"/>
                <a:cs typeface="Calibri"/>
              </a:rPr>
              <a:t>communication, focus, patience, </a:t>
            </a:r>
            <a:r>
              <a:rPr lang="en-US" sz="3000" i="1" dirty="0">
                <a:solidFill>
                  <a:schemeClr val="accent6"/>
                </a:solidFill>
                <a:effectLst>
                  <a:outerShdw blurRad="38100" dist="38100" dir="2700000" algn="tl">
                    <a:srgbClr val="000000">
                      <a:alpha val="43137"/>
                    </a:srgbClr>
                  </a:outerShdw>
                </a:effectLst>
                <a:latin typeface="+mj-lt"/>
                <a:ea typeface="+mj-ea"/>
                <a:cs typeface="Calibri"/>
              </a:rPr>
              <a:t>and </a:t>
            </a:r>
            <a:r>
              <a:rPr lang="en-US" sz="3000" i="1" dirty="0">
                <a:solidFill>
                  <a:schemeClr val="bg1">
                    <a:lumMod val="50000"/>
                  </a:schemeClr>
                </a:solidFill>
                <a:effectLst>
                  <a:outerShdw blurRad="38100" dist="38100" dir="2700000" algn="tl">
                    <a:srgbClr val="000000">
                      <a:alpha val="43137"/>
                    </a:srgbClr>
                  </a:outerShdw>
                </a:effectLst>
                <a:latin typeface="+mj-lt"/>
                <a:ea typeface="+mj-ea"/>
                <a:cs typeface="Calibri"/>
              </a:rPr>
              <a:t>accountability.”</a:t>
            </a:r>
          </a:p>
        </p:txBody>
      </p:sp>
      <p:sp>
        <p:nvSpPr>
          <p:cNvPr id="5" name="Text Placeholder 2"/>
          <p:cNvSpPr txBox="1">
            <a:spLocks/>
          </p:cNvSpPr>
          <p:nvPr/>
        </p:nvSpPr>
        <p:spPr>
          <a:xfrm>
            <a:off x="139700" y="215900"/>
            <a:ext cx="7251700" cy="1482218"/>
          </a:xfrm>
          <a:prstGeom prst="rect">
            <a:avLst/>
          </a:prstGeom>
        </p:spPr>
        <p:txBody>
          <a:bodyPr vert="horz"/>
          <a:lstStyle>
            <a:lvl1pPr marL="0" indent="0" algn="ctr" defTabSz="457200" rtl="0" eaLnBrk="1" latinLnBrk="0" hangingPunct="1">
              <a:spcBef>
                <a:spcPts val="0"/>
              </a:spcBef>
              <a:buFont typeface="Arial"/>
              <a:buNone/>
              <a:defRPr sz="36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b="1" dirty="0">
                <a:solidFill>
                  <a:schemeClr val="tx1">
                    <a:lumMod val="85000"/>
                    <a:lumOff val="15000"/>
                  </a:schemeClr>
                </a:solidFill>
                <a:latin typeface="+mj-lt"/>
                <a:ea typeface="+mj-ea"/>
                <a:cs typeface="Calibri"/>
              </a:rPr>
              <a:t>Our managers </a:t>
            </a:r>
          </a:p>
          <a:p>
            <a:pPr algn="l"/>
            <a:r>
              <a:rPr lang="en-US" b="1" dirty="0">
                <a:solidFill>
                  <a:schemeClr val="tx1">
                    <a:lumMod val="85000"/>
                    <a:lumOff val="15000"/>
                  </a:schemeClr>
                </a:solidFill>
                <a:latin typeface="+mj-lt"/>
                <a:ea typeface="+mj-ea"/>
                <a:cs typeface="Calibri"/>
              </a:rPr>
              <a:t>are feeling it too…</a:t>
            </a:r>
          </a:p>
        </p:txBody>
      </p:sp>
    </p:spTree>
    <p:extLst>
      <p:ext uri="{BB962C8B-B14F-4D97-AF65-F5344CB8AC3E}">
        <p14:creationId xmlns:p14="http://schemas.microsoft.com/office/powerpoint/2010/main" val="150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81" b="181"/>
          <a:stretch>
            <a:fillRect/>
          </a:stretch>
        </p:blipFill>
        <p:spPr>
          <a:xfrm>
            <a:off x="-75902" y="-777947"/>
            <a:ext cx="9283700" cy="7061200"/>
          </a:xfrm>
          <a:prstGeom prst="rect">
            <a:avLst/>
          </a:prstGeom>
        </p:spPr>
      </p:pic>
      <p:sp>
        <p:nvSpPr>
          <p:cNvPr id="5" name="Oval 4"/>
          <p:cNvSpPr/>
          <p:nvPr/>
        </p:nvSpPr>
        <p:spPr>
          <a:xfrm>
            <a:off x="1169625" y="499748"/>
            <a:ext cx="1977655" cy="18500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i="1" dirty="0"/>
              <a:t>X% </a:t>
            </a:r>
          </a:p>
          <a:p>
            <a:pPr algn="ctr"/>
            <a:r>
              <a:rPr lang="en-US" i="1" dirty="0"/>
              <a:t>of our population are Millennials</a:t>
            </a:r>
          </a:p>
        </p:txBody>
      </p:sp>
      <p:sp>
        <p:nvSpPr>
          <p:cNvPr id="9" name="Oval 8"/>
          <p:cNvSpPr/>
          <p:nvPr/>
        </p:nvSpPr>
        <p:spPr>
          <a:xfrm>
            <a:off x="5769979" y="499748"/>
            <a:ext cx="1977655" cy="18500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a:t>X% </a:t>
            </a:r>
          </a:p>
          <a:p>
            <a:pPr algn="ctr"/>
            <a:r>
              <a:rPr lang="en-US" i="1" dirty="0"/>
              <a:t>Voluntary Millennial Attrition</a:t>
            </a:r>
          </a:p>
        </p:txBody>
      </p:sp>
      <p:sp>
        <p:nvSpPr>
          <p:cNvPr id="10" name="Oval 9"/>
          <p:cNvSpPr/>
          <p:nvPr/>
        </p:nvSpPr>
        <p:spPr>
          <a:xfrm>
            <a:off x="3469802" y="499748"/>
            <a:ext cx="1977655" cy="185006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i="1" dirty="0"/>
              <a:t>X% Millennials are Engaged (or Disengaged)</a:t>
            </a:r>
          </a:p>
        </p:txBody>
      </p:sp>
    </p:spTree>
    <p:extLst>
      <p:ext uri="{BB962C8B-B14F-4D97-AF65-F5344CB8AC3E}">
        <p14:creationId xmlns:p14="http://schemas.microsoft.com/office/powerpoint/2010/main" val="241833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129"/>
          <a:stretch/>
        </p:blipFill>
        <p:spPr>
          <a:xfrm>
            <a:off x="0" y="-212655"/>
            <a:ext cx="9186532" cy="6535649"/>
          </a:xfrm>
          <a:prstGeom prst="rect">
            <a:avLst/>
          </a:prstGeom>
        </p:spPr>
      </p:pic>
      <p:sp>
        <p:nvSpPr>
          <p:cNvPr id="4" name="Title 1"/>
          <p:cNvSpPr txBox="1">
            <a:spLocks/>
          </p:cNvSpPr>
          <p:nvPr/>
        </p:nvSpPr>
        <p:spPr>
          <a:xfrm>
            <a:off x="499730" y="3517866"/>
            <a:ext cx="4540103" cy="153563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i="1" dirty="0">
                <a:solidFill>
                  <a:schemeClr val="bg1"/>
                </a:solidFill>
                <a:effectLst>
                  <a:outerShdw blurRad="38100" dist="38100" dir="2700000" algn="tl">
                    <a:srgbClr val="000000">
                      <a:alpha val="43137"/>
                    </a:srgbClr>
                  </a:outerShdw>
                </a:effectLst>
              </a:rPr>
              <a:t>Voluntary turnover of Millennials costs our organization approximately $X every year</a:t>
            </a:r>
            <a:r>
              <a:rPr lang="en-US" sz="24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9121289"/>
      </p:ext>
    </p:extLst>
  </p:cSld>
  <p:clrMapOvr>
    <a:masterClrMapping/>
  </p:clrMapOvr>
</p:sld>
</file>

<file path=ppt/theme/theme1.xml><?xml version="1.0" encoding="utf-8"?>
<a:theme xmlns:a="http://schemas.openxmlformats.org/drawingml/2006/main" name="COVER">
  <a:themeElements>
    <a:clrScheme name="CREV">
      <a:dk1>
        <a:srgbClr val="C7C3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 ON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SLIDE O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RANSITIO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ULL WID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8639</TotalTime>
  <Words>1647</Words>
  <Application>Microsoft Macintosh PowerPoint</Application>
  <PresentationFormat>On-screen Show (4:3)</PresentationFormat>
  <Paragraphs>180</Paragraphs>
  <Slides>14</Slides>
  <Notes>14</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14</vt:i4>
      </vt:variant>
    </vt:vector>
  </HeadingPairs>
  <TitlesOfParts>
    <vt:vector size="24" baseType="lpstr">
      <vt:lpstr>Arial</vt:lpstr>
      <vt:lpstr>Calibri</vt:lpstr>
      <vt:lpstr>COVER</vt:lpstr>
      <vt:lpstr>SECTION DIVIDER</vt:lpstr>
      <vt:lpstr>CONTENT SLIDE ON GRAY</vt:lpstr>
      <vt:lpstr>CONTENT SLIDE ON WHITE</vt:lpstr>
      <vt:lpstr>TRANSITIONAL SLIDE</vt:lpstr>
      <vt:lpstr>FULL WIDTH</vt:lpstr>
      <vt:lpstr>CLOSING SLIDE</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Jacob Tyler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Azenith Salenga</dc:creator>
  <cp:lastModifiedBy>Julie Wolpers</cp:lastModifiedBy>
  <cp:revision>595</cp:revision>
  <cp:lastPrinted>2019-03-15T23:49:27Z</cp:lastPrinted>
  <dcterms:created xsi:type="dcterms:W3CDTF">2014-11-10T22:18:49Z</dcterms:created>
  <dcterms:modified xsi:type="dcterms:W3CDTF">2019-03-15T23:49:44Z</dcterms:modified>
</cp:coreProperties>
</file>